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vide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0B6BC-58C4-4754-8233-C465FF7C3CDE}" type="datetimeFigureOut">
              <a:rPr lang="ru-RU" smtClean="0"/>
              <a:t>10.04.2026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BADE-1DAB-4426-BDF7-69C1D40BBB7C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78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0B6BC-58C4-4754-8233-C465FF7C3CDE}" type="datetimeFigureOut">
              <a:rPr lang="ru-RU" smtClean="0"/>
              <a:t>10.04.2026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BADE-1DAB-4426-BDF7-69C1D40BB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526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0B6BC-58C4-4754-8233-C465FF7C3CDE}" type="datetimeFigureOut">
              <a:rPr lang="ru-RU" smtClean="0"/>
              <a:t>10.04.2026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BADE-1DAB-4426-BDF7-69C1D40BB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961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0B6BC-58C4-4754-8233-C465FF7C3CDE}" type="datetimeFigureOut">
              <a:rPr lang="ru-RU" smtClean="0"/>
              <a:t>10.04.2026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BADE-1DAB-4426-BDF7-69C1D40BBB7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13864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0B6BC-58C4-4754-8233-C465FF7C3CDE}" type="datetimeFigureOut">
              <a:rPr lang="ru-RU" smtClean="0"/>
              <a:t>10.04.2026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BADE-1DAB-4426-BDF7-69C1D40BB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743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0B6BC-58C4-4754-8233-C465FF7C3CDE}" type="datetimeFigureOut">
              <a:rPr lang="ru-RU" smtClean="0"/>
              <a:t>10.04.2026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BADE-1DAB-4426-BDF7-69C1D40BBB7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97885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0B6BC-58C4-4754-8233-C465FF7C3CDE}" type="datetimeFigureOut">
              <a:rPr lang="ru-RU" smtClean="0"/>
              <a:t>10.04.2026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BADE-1DAB-4426-BDF7-69C1D40BB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8682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0B6BC-58C4-4754-8233-C465FF7C3CDE}" type="datetimeFigureOut">
              <a:rPr lang="ru-RU" smtClean="0"/>
              <a:t>10.04.2026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BADE-1DAB-4426-BDF7-69C1D40BB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905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0B6BC-58C4-4754-8233-C465FF7C3CDE}" type="datetimeFigureOut">
              <a:rPr lang="ru-RU" smtClean="0"/>
              <a:t>10.04.2026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BADE-1DAB-4426-BDF7-69C1D40BB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729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0B6BC-58C4-4754-8233-C465FF7C3CDE}" type="datetimeFigureOut">
              <a:rPr lang="ru-RU" smtClean="0"/>
              <a:t>10.04.2026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BADE-1DAB-4426-BDF7-69C1D40BB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708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0B6BC-58C4-4754-8233-C465FF7C3CDE}" type="datetimeFigureOut">
              <a:rPr lang="ru-RU" smtClean="0"/>
              <a:t>10.04.2026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BADE-1DAB-4426-BDF7-69C1D40BB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77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0B6BC-58C4-4754-8233-C465FF7C3CDE}" type="datetimeFigureOut">
              <a:rPr lang="ru-RU" smtClean="0"/>
              <a:t>10.04.2026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BADE-1DAB-4426-BDF7-69C1D40BB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735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0B6BC-58C4-4754-8233-C465FF7C3CDE}" type="datetimeFigureOut">
              <a:rPr lang="ru-RU" smtClean="0"/>
              <a:t>10.04.2026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BADE-1DAB-4426-BDF7-69C1D40BB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916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0B6BC-58C4-4754-8233-C465FF7C3CDE}" type="datetimeFigureOut">
              <a:rPr lang="ru-RU" smtClean="0"/>
              <a:t>10.04.2026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BADE-1DAB-4426-BDF7-69C1D40BB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304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0B6BC-58C4-4754-8233-C465FF7C3CDE}" type="datetimeFigureOut">
              <a:rPr lang="ru-RU" smtClean="0"/>
              <a:t>10.04.2026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BADE-1DAB-4426-BDF7-69C1D40BB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970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0B6BC-58C4-4754-8233-C465FF7C3CDE}" type="datetimeFigureOut">
              <a:rPr lang="ru-RU" smtClean="0"/>
              <a:t>10.04.2026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BADE-1DAB-4426-BDF7-69C1D40BB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607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0B6BC-58C4-4754-8233-C465FF7C3CDE}" type="datetimeFigureOut">
              <a:rPr lang="ru-RU" smtClean="0"/>
              <a:t>10.04.2026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BADE-1DAB-4426-BDF7-69C1D40BB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734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9D0B6BC-58C4-4754-8233-C465FF7C3CDE}" type="datetimeFigureOut">
              <a:rPr lang="ru-RU" smtClean="0"/>
              <a:t>10.04.2026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0D6BADE-1DAB-4426-BDF7-69C1D40BB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7474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webp"/><Relationship Id="rId13" Type="http://schemas.openxmlformats.org/officeDocument/2006/relationships/image" Target="../media/image9.png"/><Relationship Id="rId3" Type="http://schemas.microsoft.com/office/2007/relationships/media" Target="../media/media2.webp"/><Relationship Id="rId7" Type="http://schemas.microsoft.com/office/2007/relationships/media" Target="../media/media4.webp"/><Relationship Id="rId12" Type="http://schemas.openxmlformats.org/officeDocument/2006/relationships/image" Target="../media/image8.png"/><Relationship Id="rId2" Type="http://schemas.openxmlformats.org/officeDocument/2006/relationships/video" Target="../media/media1.webp"/><Relationship Id="rId1" Type="http://schemas.microsoft.com/office/2007/relationships/media" Target="../media/media1.webp"/><Relationship Id="rId6" Type="http://schemas.openxmlformats.org/officeDocument/2006/relationships/video" Target="../media/media3.webp"/><Relationship Id="rId11" Type="http://schemas.openxmlformats.org/officeDocument/2006/relationships/image" Target="../media/image7.png"/><Relationship Id="rId5" Type="http://schemas.microsoft.com/office/2007/relationships/media" Target="../media/media3.webp"/><Relationship Id="rId10" Type="http://schemas.openxmlformats.org/officeDocument/2006/relationships/image" Target="../media/image6.png"/><Relationship Id="rId4" Type="http://schemas.openxmlformats.org/officeDocument/2006/relationships/video" Target="../media/media2.webp"/><Relationship Id="rId9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D3255FC-3759-4AF5-AE09-D42E19D14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823" y="695462"/>
            <a:ext cx="8534400" cy="1507067"/>
          </a:xfrm>
        </p:spPr>
        <p:txBody>
          <a:bodyPr>
            <a:normAutofit/>
          </a:bodyPr>
          <a:lstStyle/>
          <a:p>
            <a:r>
              <a:rPr lang="ru-RU" sz="1800" dirty="0"/>
              <a:t>Комплектование</a:t>
            </a:r>
            <a:br>
              <a:rPr lang="ru-RU" sz="1800" dirty="0"/>
            </a:br>
            <a:r>
              <a:rPr lang="ru-RU" sz="1800" dirty="0"/>
              <a:t>муниципальных дошкольных образовательных организаций муниципального образования «город Екатеринбург»</a:t>
            </a:r>
            <a:br>
              <a:rPr lang="ru-RU" sz="1800" dirty="0"/>
            </a:br>
            <a:r>
              <a:rPr lang="ru-RU" sz="1800" dirty="0"/>
              <a:t>на 2026/2027 учебный год</a:t>
            </a:r>
          </a:p>
        </p:txBody>
      </p:sp>
      <p:pic>
        <p:nvPicPr>
          <p:cNvPr id="3" name="Рисунок 6" descr="photo_2024-10-15_19-48-34.jpg">
            <a:extLst>
              <a:ext uri="{FF2B5EF4-FFF2-40B4-BE49-F238E27FC236}">
                <a16:creationId xmlns:a16="http://schemas.microsoft.com/office/drawing/2014/main" id="{6B4EA077-9587-42BA-91A7-70354406AE1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97945" y="5100663"/>
            <a:ext cx="1050632" cy="1050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B4957D-FAB3-4BF6-87B3-8DB51B080555}"/>
              </a:ext>
            </a:extLst>
          </p:cNvPr>
          <p:cNvSpPr txBox="1"/>
          <p:nvPr/>
        </p:nvSpPr>
        <p:spPr>
          <a:xfrm>
            <a:off x="441823" y="5100663"/>
            <a:ext cx="6621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Департамент образования</a:t>
            </a:r>
            <a:br>
              <a:rPr lang="ru-RU" dirty="0"/>
            </a:br>
            <a:r>
              <a:rPr lang="ru-RU" dirty="0"/>
              <a:t>Администрации города Екатеринбурга</a:t>
            </a:r>
          </a:p>
          <a:p>
            <a:r>
              <a:rPr lang="ru-RU" dirty="0"/>
              <a:t>Управление образования Верх-Исетского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3665500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FEF2BE-3EBB-4F8D-B617-B02B61AE67DE}"/>
              </a:ext>
            </a:extLst>
          </p:cNvPr>
          <p:cNvSpPr txBox="1"/>
          <p:nvPr/>
        </p:nvSpPr>
        <p:spPr>
          <a:xfrm>
            <a:off x="436098" y="243512"/>
            <a:ext cx="9988062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 территории Верх-Исетского района функционирует 51 дошкольная образовательная организация и 2 дошкольных отделения при общеобразовательных организациях (</a:t>
            </a:r>
            <a:r>
              <a:rPr lang="ru-RU"/>
              <a:t>школах) по </a:t>
            </a:r>
            <a:r>
              <a:rPr lang="ru-RU" dirty="0"/>
              <a:t>состоянию на 01.09.2026: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Дошкольные организации – Центры развития ребенка – 2: МАДОУ Центр развития ребенка - детский сад № 152 «Аистенок», МАДОУ центр развития ребенка – детский сад № 199;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Детский сад общеразвивающего вида с приоритетным осуществлением деятельности</a:t>
            </a:r>
            <a:br>
              <a:rPr lang="ru-RU" sz="1600" dirty="0"/>
            </a:br>
            <a:r>
              <a:rPr lang="ru-RU" sz="1600" dirty="0"/>
              <a:t>по одному из направлений развития детей: МБДОУ – детский сад общеразвивающего вида с приоритетным осуществлением деятельности по познавательно-речевому развитию воспитанников № 28 «Теремок»;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Дошкольные образовательные организации компенсирующего вида – 5: МДОО № 302, 356, 444, 466, 486, где реализуются адаптированные образовательные программы для детей</a:t>
            </a:r>
            <a:br>
              <a:rPr lang="ru-RU" sz="1600" dirty="0"/>
            </a:br>
            <a:r>
              <a:rPr lang="ru-RU" sz="1600" dirty="0"/>
              <a:t>с тяжелыми нарушениями речи, нарушением слуха, зрения, задержкой психического развития;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Дошкольные образовательные организации комбинированного вида – 12: МДОО № 13, 18, 25, 27, 115, 248, 414, 510, 511, 559, 562, 582, среди которых реализуются адаптированные образовательные программы для детей с тяжелыми нарушениями речи, задержкой психического развития, расстройством аутистического спектра, нарушением интеллекта, нарушением опорно-двигательного аппарата;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Дошкольные образовательные организации присмотра и оздоровления – 2: МДОО № 143 для часто болеющих детей, МБДОУ № 333 для детей с туберкулезной </a:t>
            </a:r>
            <a:r>
              <a:rPr lang="ru-RU" sz="1600" dirty="0" err="1"/>
              <a:t>инстоксикацией</a:t>
            </a:r>
            <a:r>
              <a:rPr lang="ru-RU" sz="1600" dirty="0"/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Дошкольные образовательные организации – 29: МДОО № 1, 5, 7, 9, 24, 36, 67 128, 189, 206, 212, 249, 251, 283, 286, 338, 348, 368, 373, 413, 430, 462, 472, 485, 504, 516, 532, 539, 541;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Дошкольные отделения при общеобразовательных организациях – 2:</a:t>
            </a:r>
            <a:br>
              <a:rPr lang="ru-RU" sz="1600" dirty="0"/>
            </a:br>
            <a:r>
              <a:rPr lang="ru-RU" sz="1600" dirty="0"/>
              <a:t>МАОУ СОШ № 41, МАОУ СОШ № 184.</a:t>
            </a:r>
          </a:p>
        </p:txBody>
      </p:sp>
    </p:spTree>
    <p:extLst>
      <p:ext uri="{BB962C8B-B14F-4D97-AF65-F5344CB8AC3E}">
        <p14:creationId xmlns:p14="http://schemas.microsoft.com/office/powerpoint/2010/main" val="1254037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4D0C11-B55E-4FAA-94D4-5F9C270FF0D8}"/>
              </a:ext>
            </a:extLst>
          </p:cNvPr>
          <p:cNvSpPr txBox="1">
            <a:spLocks/>
          </p:cNvSpPr>
          <p:nvPr/>
        </p:nvSpPr>
        <p:spPr>
          <a:xfrm>
            <a:off x="1981200" y="236931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b="1" dirty="0">
                <a:cs typeface="Times New Roman" panose="02020603050405020304" pitchFamily="18" charset="0"/>
              </a:rPr>
              <a:t>В 2026-2027 учебном году в МБДОУ № 248 будут открыты 12 групп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6E2EC4-7499-4C30-AAE4-187CE25CDB58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 группы раннего возраста</a:t>
            </a:r>
          </a:p>
          <a:p>
            <a:r>
              <a:rPr lang="ru-RU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3 группы для детей с тяжелым нарушением речи</a:t>
            </a:r>
          </a:p>
          <a:p>
            <a:r>
              <a:rPr lang="ru-RU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7 групп общеразвивающей направленности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E098AE8-4EBE-4C9F-A467-5DA6C9FE069E}"/>
              </a:ext>
            </a:extLst>
          </p:cNvPr>
          <p:cNvGrpSpPr/>
          <p:nvPr/>
        </p:nvGrpSpPr>
        <p:grpSpPr>
          <a:xfrm>
            <a:off x="385156" y="3544759"/>
            <a:ext cx="11421688" cy="2808312"/>
            <a:chOff x="273753" y="3544759"/>
            <a:chExt cx="11421688" cy="2808312"/>
          </a:xfrm>
        </p:grpSpPr>
        <p:pic>
          <p:nvPicPr>
            <p:cNvPr id="4" name="Picture 3" descr="C:\Users\Полина\Downloads\photo_5251661460524877679_y.jpg">
              <a:extLst>
                <a:ext uri="{FF2B5EF4-FFF2-40B4-BE49-F238E27FC236}">
                  <a16:creationId xmlns:a16="http://schemas.microsoft.com/office/drawing/2014/main" id="{139CB185-D7DF-400E-8918-2258407FB3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l="8574"/>
            <a:stretch>
              <a:fillRect/>
            </a:stretch>
          </p:blipFill>
          <p:spPr bwMode="auto">
            <a:xfrm>
              <a:off x="4122197" y="3558037"/>
              <a:ext cx="3839072" cy="279503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" name="Picture 4" descr="C:\Users\Полина\Desktop\ad5ff13b-58fa-4421-aef4-8b1af4907666.jpg">
              <a:extLst>
                <a:ext uri="{FF2B5EF4-FFF2-40B4-BE49-F238E27FC236}">
                  <a16:creationId xmlns:a16="http://schemas.microsoft.com/office/drawing/2014/main" id="{AB3025E1-578E-4EBB-9A0C-04A45B31F0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b="2500"/>
            <a:stretch>
              <a:fillRect/>
            </a:stretch>
          </p:blipFill>
          <p:spPr bwMode="auto">
            <a:xfrm>
              <a:off x="273753" y="3544759"/>
              <a:ext cx="3848444" cy="280831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05ACCFA-5FEA-4F9D-A7FF-7090D03CB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0641" y="3558037"/>
              <a:ext cx="3724800" cy="2793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983429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4DAB15-B5A8-4923-BF24-8C22851D28A9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b="1" dirty="0">
                <a:cs typeface="Times New Roman" panose="02020603050405020304" pitchFamily="18" charset="0"/>
              </a:rPr>
              <a:t>На 2026-2027 учебный год набираются следующие возрастные группы</a:t>
            </a:r>
          </a:p>
        </p:txBody>
      </p:sp>
      <p:sp>
        <p:nvSpPr>
          <p:cNvPr id="3" name="Содержимое 6">
            <a:extLst>
              <a:ext uri="{FF2B5EF4-FFF2-40B4-BE49-F238E27FC236}">
                <a16:creationId xmlns:a16="http://schemas.microsoft.com/office/drawing/2014/main" id="{4755F4AD-B5A5-42B9-9F4A-79A0972428F5}"/>
              </a:ext>
            </a:extLst>
          </p:cNvPr>
          <p:cNvSpPr txBox="1">
            <a:spLocks/>
          </p:cNvSpPr>
          <p:nvPr/>
        </p:nvSpPr>
        <p:spPr>
          <a:xfrm>
            <a:off x="2301711" y="1634455"/>
            <a:ext cx="7588578" cy="1419830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>
                <a:latin typeface="+mj-lt"/>
                <a:ea typeface="+mj-ea"/>
                <a:cs typeface="Times New Roman" panose="02020603050405020304" pitchFamily="18" charset="0"/>
              </a:rPr>
              <a:t>1 группа раннего возраста (1–2 года)</a:t>
            </a:r>
          </a:p>
          <a:p>
            <a:r>
              <a:rPr lang="ru-RU" sz="2800" dirty="0">
                <a:latin typeface="+mj-lt"/>
                <a:cs typeface="Times New Roman" panose="02020603050405020304" pitchFamily="18" charset="0"/>
              </a:rPr>
              <a:t>1 группа раннего возраста (2–3 года)</a:t>
            </a:r>
          </a:p>
          <a:p>
            <a:endParaRPr lang="ru-RU" sz="2800" dirty="0">
              <a:latin typeface="+mj-lt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A1D89B66-A48F-4989-B902-58C0FBCAFEE5}"/>
              </a:ext>
            </a:extLst>
          </p:cNvPr>
          <p:cNvGrpSpPr/>
          <p:nvPr/>
        </p:nvGrpSpPr>
        <p:grpSpPr>
          <a:xfrm>
            <a:off x="988472" y="3082566"/>
            <a:ext cx="10215056" cy="3438918"/>
            <a:chOff x="1883632" y="3144444"/>
            <a:chExt cx="10215056" cy="3438918"/>
          </a:xfrm>
        </p:grpSpPr>
        <p:pic>
          <p:nvPicPr>
            <p:cNvPr id="5" name="e0afd5f4-139c-4411-ac8b-cc928bf960ed">
              <a:hlinkClick r:id="" action="ppaction://media"/>
              <a:extLst>
                <a:ext uri="{FF2B5EF4-FFF2-40B4-BE49-F238E27FC236}">
                  <a16:creationId xmlns:a16="http://schemas.microsoft.com/office/drawing/2014/main" id="{4AB9C771-0DFB-4F47-81A5-A40BB4D6447E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1883632" y="3144444"/>
              <a:ext cx="2579189" cy="343891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d7f4b086-827b-4d79-b026-4d1731196780">
              <a:hlinkClick r:id="" action="ppaction://media"/>
              <a:extLst>
                <a:ext uri="{FF2B5EF4-FFF2-40B4-BE49-F238E27FC236}">
                  <a16:creationId xmlns:a16="http://schemas.microsoft.com/office/drawing/2014/main" id="{8928BE31-6DD8-4142-AE31-92A99C7A4B21}"/>
                </a:ext>
              </a:extLst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 rotWithShape="1">
            <a:blip r:embed="rId11"/>
            <a:srcRect t="9481" b="12440"/>
            <a:stretch/>
          </p:blipFill>
          <p:spPr>
            <a:xfrm>
              <a:off x="4462821" y="3144444"/>
              <a:ext cx="2477490" cy="343891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" name="960957b2-e032-408d-a0dc-083f5b535fe5">
              <a:hlinkClick r:id="" action="ppaction://media"/>
              <a:extLst>
                <a:ext uri="{FF2B5EF4-FFF2-40B4-BE49-F238E27FC236}">
                  <a16:creationId xmlns:a16="http://schemas.microsoft.com/office/drawing/2014/main" id="{BEE5EA54-B53D-47C5-A401-18F1E5E3B771}"/>
                </a:ext>
              </a:extLst>
            </p:cNvPr>
            <p:cNvPicPr>
              <a:picLocks noChangeAspect="1"/>
            </p:cNvPicPr>
            <p:nvPr>
              <a:vide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6940311" y="3144444"/>
              <a:ext cx="2579189" cy="343891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8" name="4fe38cf1-2f36-40d7-baa0-d6f941eee6d1">
              <a:hlinkClick r:id="" action="ppaction://media"/>
              <a:extLst>
                <a:ext uri="{FF2B5EF4-FFF2-40B4-BE49-F238E27FC236}">
                  <a16:creationId xmlns:a16="http://schemas.microsoft.com/office/drawing/2014/main" id="{BF461D1E-696F-4220-85B1-887427830A1B}"/>
                </a:ext>
              </a:extLst>
            </p:cNvPr>
            <p:cNvPicPr>
              <a:picLocks noChangeAspect="1"/>
            </p:cNvPicPr>
            <p:nvPr>
              <a:vide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13"/>
            <a:stretch>
              <a:fillRect/>
            </a:stretch>
          </p:blipFill>
          <p:spPr>
            <a:xfrm>
              <a:off x="9519500" y="3144445"/>
              <a:ext cx="2579188" cy="343891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66833309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D30A9F-497F-421F-BFE1-36DD19F7525B}"/>
              </a:ext>
            </a:extLst>
          </p:cNvPr>
          <p:cNvSpPr txBox="1"/>
          <p:nvPr/>
        </p:nvSpPr>
        <p:spPr>
          <a:xfrm>
            <a:off x="844063" y="253218"/>
            <a:ext cx="10213144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Нормативно-правовое основание: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Федеральный закон от 29.12.2012 № 273-ФЗ «Об образовании в Российской Федерации»;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Федеральный закон от 06.10.2003 № 131-ФЗ «Об основных принципах организации местного самоуправления в Российской Федерации»;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Приказ Министерства Просвещения Российской Федерации от 15.05.2020 № 236 «Об утверждении порядка приема на обучение по образовательным программам дошкольного образования»;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Приказ Министерства Просвещения Российской Федерации от 09.12.2024 № 862 «Об утверждении Порядка и условий перевода обучающихся из одной организации, осуществляющей образовательную деятельность по образовательным программам дошкольного образования, в другие организации, осуществляющие образовательную деятельность по образовательным программам соответствующих уровня и направленности;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Постановление Администрации города Екатеринбурга от 29.10.2021 № 2365 «Об утверждении Административного регламента предоставления муниципальной услуги «Постановка на учет и направление детей в образовательные учреждения, реализующие образовательные программы дошкольного образования» ( с изменениями);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Постановление Администрации города Екатеринбурга от 18.03.2015 № 689 «О закреплении территорий муниципального образования «город Екатеринбург» за муниципальными дошкольными образовательными организациями» (с изменениями);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Распоряжение Департамента образования Администрации города Екатеринбурга от 24.09.2025 № 1642/46/36 «Об организации учета детей, подлежащих обучению по образовательным программам дошкольного образования в муниципальном образовании «Город Екатеринбург»;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6321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098815-8EEF-4BD5-BC0A-936839C4DC53}"/>
              </a:ext>
            </a:extLst>
          </p:cNvPr>
          <p:cNvSpPr txBox="1"/>
          <p:nvPr/>
        </p:nvSpPr>
        <p:spPr>
          <a:xfrm>
            <a:off x="773723" y="520505"/>
            <a:ext cx="10607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Периоды комплектования и зачисления детей в муниципальные дошкольные образовательные учреждения на 2026/2027 учебный год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Период </a:t>
            </a:r>
            <a:r>
              <a:rPr lang="ru-RU" b="1" dirty="0"/>
              <a:t>основного</a:t>
            </a:r>
            <a:r>
              <a:rPr lang="ru-RU" dirty="0"/>
              <a:t> комплектования (с 01.04.2026 по 25.05.2026):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DE0C8259-1F04-43F9-8BCF-60BAE48D85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978894"/>
              </p:ext>
            </p:extLst>
          </p:nvPr>
        </p:nvGraphicFramePr>
        <p:xfrm>
          <a:off x="773723" y="2016255"/>
          <a:ext cx="9608234" cy="334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16792203"/>
                    </a:ext>
                  </a:extLst>
                </a:gridCol>
                <a:gridCol w="3207434">
                  <a:extLst>
                    <a:ext uri="{9D8B030D-6E8A-4147-A177-3AD203B41FA5}">
                      <a16:colId xmlns:a16="http://schemas.microsoft.com/office/drawing/2014/main" val="4663638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Мероприятие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Сроки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9762688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r>
                        <a:rPr lang="ru-RU" dirty="0"/>
                        <a:t>Формирование и утверждение поименных списков детей, направленных в муниципальные дошкольные образовательные учреждения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до 20 мая 2026 года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0938007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Направление утвержденных поименных списков детей в муниципальные дошкольные образовательные учреждения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До 25 мая 2026 года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3232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Зачисление детей из утвержденного списка в муниципальные дошкольные образовательные учреждения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До 30 июня 2026 года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4495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5665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098815-8EEF-4BD5-BC0A-936839C4DC53}"/>
              </a:ext>
            </a:extLst>
          </p:cNvPr>
          <p:cNvSpPr txBox="1"/>
          <p:nvPr/>
        </p:nvSpPr>
        <p:spPr>
          <a:xfrm>
            <a:off x="773723" y="520505"/>
            <a:ext cx="10607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Периоды комплектования и зачисления детей в муниципальные дошкольные образовательные учреждения на 2026/2027 учебный год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Период </a:t>
            </a:r>
            <a:r>
              <a:rPr lang="ru-RU" b="1" dirty="0"/>
              <a:t>дополнительного</a:t>
            </a:r>
            <a:r>
              <a:rPr lang="ru-RU" dirty="0"/>
              <a:t> комплектования (с 01.07.2026 по 31.03.2027):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DE0C8259-1F04-43F9-8BCF-60BAE48D85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042283"/>
              </p:ext>
            </p:extLst>
          </p:nvPr>
        </p:nvGraphicFramePr>
        <p:xfrm>
          <a:off x="773723" y="2016255"/>
          <a:ext cx="9608234" cy="334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12168">
                  <a:extLst>
                    <a:ext uri="{9D8B030D-6E8A-4147-A177-3AD203B41FA5}">
                      <a16:colId xmlns:a16="http://schemas.microsoft.com/office/drawing/2014/main" val="16792203"/>
                    </a:ext>
                  </a:extLst>
                </a:gridCol>
                <a:gridCol w="3196066">
                  <a:extLst>
                    <a:ext uri="{9D8B030D-6E8A-4147-A177-3AD203B41FA5}">
                      <a16:colId xmlns:a16="http://schemas.microsoft.com/office/drawing/2014/main" val="4663638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Мероприятие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Сроки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9762688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r>
                        <a:rPr lang="ru-RU" dirty="0"/>
                        <a:t>Формирование и утверждение поименных списков детей, направленных в муниципальные дошкольные образовательные учреждения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до 5 числа каждого месяца текущего года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0938007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Направление утвержденных поименных списков детей в муниципальные дошкольные образовательные учреждения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до 10 числа каждого месяца текущего года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3232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Зачисление детей из утвержденного списка в муниципальные дошкольные образовательные учреждения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 течение двух месяцев с даты предоставления места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4495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4390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9C9E5A-6E28-4277-B0E2-0CB63E686BDC}"/>
              </a:ext>
            </a:extLst>
          </p:cNvPr>
          <p:cNvSpPr txBox="1"/>
          <p:nvPr/>
        </p:nvSpPr>
        <p:spPr>
          <a:xfrm>
            <a:off x="429846" y="505122"/>
            <a:ext cx="10979052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700" b="1" dirty="0"/>
              <a:t>Формирование списка детей для зачисления в группы полного дня в муниципальные дошкольные образовательные организации осуществляется в соответствии с </a:t>
            </a:r>
            <a:r>
              <a:rPr lang="ru-RU" sz="1700" dirty="0"/>
              <a:t>Распоряжением Департамента образования Администрации города Екатеринбурга от 24.09.2025</a:t>
            </a:r>
            <a:br>
              <a:rPr lang="ru-RU" sz="1700" dirty="0"/>
            </a:br>
            <a:r>
              <a:rPr lang="ru-RU" sz="1700" dirty="0"/>
              <a:t>№ 1642/46/36 «Об организации учета детей, подлежащих обучению по образовательным программам дошкольного образования в муниципальном образовании «город Екатеринбург»</a:t>
            </a:r>
          </a:p>
          <a:p>
            <a:pPr algn="just"/>
            <a:r>
              <a:rPr lang="ru-RU" sz="1700" dirty="0"/>
              <a:t>Основные положения, влияющие на формирование списков детей: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/>
              <a:t>Поименный список детей формируется в автоматическом режиме в государственной информационной системе Свердловской области «Единое цифровое пространство»;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/>
              <a:t>Формирование списков для зачисления в МДОО формируются с учетом даты и времени постановки на учет, направленности группы (общеразвивающей, компенсирующей), наличия в учетных записях отметок о преимущественном, внеочередном, первоочередном праве на направление в дошкольные образовательные организации;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/>
              <a:t>Возрастные группы формируются по количеству полных лет на 1 сентября текущего учебного года;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/>
              <a:t>При постановке на учет детей, родившихся в сентябре – ноябре, заявитель указывает желаемую возрастную группу: по возрасту или на один год старше;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/>
              <a:t>Поименный список детей формируется с учетом территориального закрепления за МДОО, при отсутствии в закрепленной МДОО свободных мест рассматриваются МДОО, указанные заявителем как приоритетные для зачисления, при отсутствии свободных мест в закрепленной и приоритетных МДОО учетная запись рассматривается в другие МДОО по мере удаления от места жительства в районе, в городе (если указано в заявлении)</a:t>
            </a:r>
          </a:p>
          <a:p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5463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672F7A-22A5-417F-B425-48C555A1D8D9}"/>
              </a:ext>
            </a:extLst>
          </p:cNvPr>
          <p:cNvSpPr txBox="1"/>
          <p:nvPr/>
        </p:nvSpPr>
        <p:spPr>
          <a:xfrm>
            <a:off x="685836" y="473880"/>
            <a:ext cx="10820328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180975" algn="l"/>
                <a:tab pos="269875" algn="l"/>
              </a:tabLst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Формирование списка детей для зачисления в группы полного дня осуществляется отдельно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по каждой возрастной группе в следующей последовательности: 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92075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180975" algn="l"/>
                <a:tab pos="269875" algn="l"/>
              </a:tabLst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- дети, имеющие </a:t>
            </a:r>
            <a:r>
              <a:rPr kumimoji="0" lang="ru-RU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внеочередное право</a:t>
            </a:r>
            <a:r>
              <a:rPr kumimoji="0" lang="ru-RU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на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устройство в дошкольное учреждение: 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дети прокуроров, сотрудников Следственного комитета РФ, судей, граждан, подвергшихся воздействию радиации, 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ети погибших (пропавших без вести), умерших, ставших инвалидами сотрудников и военнослужащих специальных сил, в том числе при выполнении заданий </a:t>
            </a:r>
            <a:r>
              <a:rPr lang="ru-RU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в зоне </a:t>
            </a:r>
            <a:r>
              <a:rPr lang="ru-RU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специальной военной операции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92075"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90488" algn="l"/>
                <a:tab pos="180975" algn="l"/>
                <a:tab pos="269875" algn="l"/>
              </a:tabLst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дети, имеющие </a:t>
            </a:r>
            <a:r>
              <a:rPr kumimoji="0" lang="ru-RU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первоочередное  право</a:t>
            </a:r>
            <a:r>
              <a:rPr kumimoji="0" lang="ru-RU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на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устройство в дошкольное учреждение: 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дети военнослужащих и дети участников специальной военной операции; сотрудников, имеющих специальные звания и проходящие службу в учреждениях и органах уголовно-исполнительной системы, государственной противопожарной службы, органах по контролю за оборотом наркотических средств;  сотрудников полиции;  дети из многодетных семей; дети-инвалиды, дети, один из родителей которых является инвалидом; </a:t>
            </a:r>
          </a:p>
          <a:p>
            <a:pPr marL="92075"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90488" algn="l"/>
                <a:tab pos="180975" algn="l"/>
                <a:tab pos="269875" algn="l"/>
              </a:tabLst>
            </a:pPr>
            <a:r>
              <a:rPr lang="ru-RU" b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u="sng" dirty="0">
                <a:ea typeface="Calibri" pitchFamily="34" charset="0"/>
                <a:cs typeface="Times New Roman" pitchFamily="18" charset="0"/>
              </a:rPr>
              <a:t>преимущественное право</a:t>
            </a:r>
            <a:r>
              <a:rPr lang="ru-RU" b="1" dirty="0">
                <a:ea typeface="Calibri" pitchFamily="34" charset="0"/>
                <a:cs typeface="Times New Roman" pitchFamily="18" charset="0"/>
              </a:rPr>
              <a:t> на зачисление имеют 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дети</a:t>
            </a:r>
            <a:r>
              <a:rPr lang="ru-RU" b="1" dirty="0">
                <a:ea typeface="Calibri" pitchFamily="34" charset="0"/>
                <a:cs typeface="Times New Roman" pitchFamily="18" charset="0"/>
              </a:rPr>
              <a:t>, проживающие совместно с полнородным и неполнородным братом и (или) сестрой, посещающим детский сад, преимущественное право распространяется только на тот детский сад, в котором обучается полнородный (неполнородный) брат и (или) сестра на момент формирования списков;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92075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180975" algn="l"/>
                <a:tab pos="269875" algn="l"/>
              </a:tabLst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- дети, зачисляемые в дошкольное учреждение в соответствии с </a:t>
            </a:r>
            <a:r>
              <a:rPr kumimoji="0" lang="ru-RU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очередностью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определенной по дате постановки на учет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086017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8CD18F-684B-415B-9D69-BCD1271368C6}"/>
              </a:ext>
            </a:extLst>
          </p:cNvPr>
          <p:cNvSpPr txBox="1"/>
          <p:nvPr/>
        </p:nvSpPr>
        <p:spPr>
          <a:xfrm>
            <a:off x="840509" y="748145"/>
            <a:ext cx="10695709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РЕКОМЕНДАЦИИ ДЛЯ РОДИТЕЛЕЙ (ЗАКОННЫХ ПРЕДСТАВИТЕЛЕЙ)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Информацию об очередности ребенка, предоставлении места в дошкольном образовательном учреждении Вы можете отслеживать следующими способами:</a:t>
            </a:r>
          </a:p>
          <a:p>
            <a:pPr marL="285750" indent="-285750">
              <a:buFontTx/>
              <a:buChar char="-"/>
            </a:pPr>
            <a:r>
              <a:rPr lang="ru-RU" sz="1600" dirty="0"/>
              <a:t>На портале Государственных услуг по идентификационному номеру учетной карточки ребенка;</a:t>
            </a:r>
          </a:p>
          <a:p>
            <a:pPr marL="285750" indent="-285750">
              <a:buFontTx/>
              <a:buChar char="-"/>
            </a:pPr>
            <a:r>
              <a:rPr lang="ru-RU" sz="1600" dirty="0"/>
              <a:t>На официальном портале Администрации города Екатеринбурга в разделе «Образование», сервис «Проверка очереди в детский сад»;</a:t>
            </a:r>
          </a:p>
          <a:p>
            <a:pPr marL="285750" indent="-285750">
              <a:buFontTx/>
              <a:buChar char="-"/>
            </a:pPr>
            <a:r>
              <a:rPr lang="ru-RU" sz="1600" dirty="0"/>
              <a:t>В управлении образования по месту жительства:</a:t>
            </a:r>
          </a:p>
          <a:p>
            <a:r>
              <a:rPr lang="ru-RU" sz="1600" dirty="0"/>
              <a:t>Верх-Исетский район – ул. Хомякова, д. 5а, </a:t>
            </a:r>
            <a:r>
              <a:rPr lang="ru-RU" sz="1600" dirty="0" err="1"/>
              <a:t>каб</a:t>
            </a:r>
            <a:r>
              <a:rPr lang="ru-RU" sz="1600" dirty="0"/>
              <a:t>. № 27, время приема граждан вторник, четверг с 9.00 до 13.00, среда с 14.00 до 18.00, телефон 304-12-63;</a:t>
            </a:r>
          </a:p>
          <a:p>
            <a:pPr marL="285750" indent="-285750">
              <a:buFontTx/>
              <a:buChar char="-"/>
            </a:pPr>
            <a:r>
              <a:rPr lang="ru-RU" sz="1600" dirty="0"/>
              <a:t>Через уведомление из дошкольного образовательного учреждения о направлении ребенка в МДОО;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После получения информации о предоставлении места в МДОО необходимо обратиться к руководителю детского сада. При себе необходимо иметь паспорт родителя (законного представителя), свидетельство о рождении ребенка;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Если родителей (законных представителей) не устраивает место в предложенном детском саду, необходимо обратиться в районное управление образования по месту жительства с заявлением «на смену дошкольного учреждения»;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Если не удалось зачислить ребенка в дошкольное учреждение в установленные сроки и предоставленное место автоматически аннулировалось, необходимо обратиться в районное управление образования с заявлением «на восстановление в электронной очереди»;</a:t>
            </a:r>
          </a:p>
        </p:txBody>
      </p:sp>
    </p:spTree>
    <p:extLst>
      <p:ext uri="{BB962C8B-B14F-4D97-AF65-F5344CB8AC3E}">
        <p14:creationId xmlns:p14="http://schemas.microsoft.com/office/powerpoint/2010/main" val="447884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8CD18F-684B-415B-9D69-BCD1271368C6}"/>
              </a:ext>
            </a:extLst>
          </p:cNvPr>
          <p:cNvSpPr txBox="1"/>
          <p:nvPr/>
        </p:nvSpPr>
        <p:spPr>
          <a:xfrm>
            <a:off x="840509" y="748145"/>
            <a:ext cx="1069570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entury Gothic" panose="020B0502020202020204" pitchFamily="34" charset="0"/>
                <a:ea typeface="Times New Roman" panose="02020603050405020304" pitchFamily="18" charset="0"/>
              </a:rPr>
              <a:t>ПЕРЕВОД ОБУЧАЮЩЕГОСЯ ИЗ ОДНОЙ ОРГАНИЗАЦИИ В ДРУГУЮ</a:t>
            </a:r>
          </a:p>
          <a:p>
            <a:endParaRPr lang="ru-RU" sz="1600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Century Gothic" panose="020B0502020202020204" pitchFamily="34" charset="0"/>
                <a:ea typeface="Times New Roman" panose="02020603050405020304" pitchFamily="18" charset="0"/>
              </a:rPr>
              <a:t>Порядок и условия перевода обучающегося из одной организации, осуществляющей образовательную деятельность по образовательным программам дошкольного образования, в другие организации, осуществляющие образовательную деятельность по образовательным программам соответствующих уровня и направленности, регламентируется приказом Министерства Просвещения Российской Федерации</a:t>
            </a:r>
            <a:br>
              <a:rPr lang="ru-RU" dirty="0">
                <a:latin typeface="Century Gothic" panose="020B0502020202020204" pitchFamily="34" charset="0"/>
                <a:ea typeface="Times New Roman" panose="02020603050405020304" pitchFamily="18" charset="0"/>
              </a:rPr>
            </a:br>
            <a:r>
              <a:rPr lang="ru-RU" dirty="0">
                <a:latin typeface="Century Gothic" panose="020B0502020202020204" pitchFamily="34" charset="0"/>
                <a:ea typeface="Times New Roman" panose="02020603050405020304" pitchFamily="18" charset="0"/>
              </a:rPr>
              <a:t>от 09.12.2024 № 862.</a:t>
            </a:r>
          </a:p>
          <a:p>
            <a:pPr algn="just"/>
            <a:r>
              <a:rPr lang="ru-RU" dirty="0">
                <a:latin typeface="Century Gothic" panose="020B0502020202020204" pitchFamily="34" charset="0"/>
                <a:ea typeface="Times New Roman" panose="02020603050405020304" pitchFamily="18" charset="0"/>
              </a:rPr>
              <a:t>	Согласно указанному выше Порядку, родители (законные представители) обучающегося обращаются в Департамент образования Администрации города Екатеринбурга с запросом о наличии свободных мест соответствующей возрастной категории и направленности группы. </a:t>
            </a:r>
          </a:p>
          <a:p>
            <a:pPr indent="450850" algn="just"/>
            <a:r>
              <a:rPr lang="ru-RU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олучить информацию о наличии свободных мест в дошкольных образовательных организациях и подать заявление на перевод можно, воспользовавшись электронным сервисом «Переводы в детских садах», размещенным в Личном кабинете официального портала города Екатеринбурга (</a:t>
            </a:r>
            <a:r>
              <a:rPr lang="ru-RU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кабинет.екатеринбург.рф</a:t>
            </a:r>
            <a:r>
              <a:rPr lang="ru-RU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childtransfer</a:t>
            </a:r>
            <a:r>
              <a:rPr lang="ru-RU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br>
              <a:rPr lang="ru-RU" dirty="0">
                <a:effectLst/>
                <a:latin typeface="Century Gothic" panose="020B0502020202020204" pitchFamily="34" charset="0"/>
                <a:ea typeface="Liberation Serif" panose="02020603050405020304" pitchFamily="18" charset="0"/>
              </a:rPr>
            </a:br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308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40ADD8-0FF9-4FB3-8B5E-5DCFD01A5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02" y="731519"/>
            <a:ext cx="4448124" cy="51347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1C34CB-1453-4617-ADA5-70CF4E9E6A0A}"/>
              </a:ext>
            </a:extLst>
          </p:cNvPr>
          <p:cNvSpPr txBox="1"/>
          <p:nvPr/>
        </p:nvSpPr>
        <p:spPr>
          <a:xfrm>
            <a:off x="5444197" y="612844"/>
            <a:ext cx="596470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При наличии свободного места в соответствующей возрастной группе и соответствующей направленности</a:t>
            </a:r>
            <a:br>
              <a:rPr lang="ru-RU" sz="2000" dirty="0"/>
            </a:br>
            <a:r>
              <a:rPr lang="ru-RU" sz="2000" dirty="0"/>
              <a:t>в выбранной организации возникает возможность сформировать заявление</a:t>
            </a:r>
            <a:br>
              <a:rPr lang="ru-RU" sz="2000" dirty="0"/>
            </a:br>
            <a:r>
              <a:rPr lang="ru-RU" sz="2000" dirty="0"/>
              <a:t>на перевод, в течение 6 календарных дней родители (законные представители) обращаются с заявлением об отчислении</a:t>
            </a:r>
            <a:br>
              <a:rPr lang="ru-RU" sz="2000" dirty="0"/>
            </a:br>
            <a:r>
              <a:rPr lang="ru-RU" sz="2000" dirty="0"/>
              <a:t>в исходную организацию, после чего</a:t>
            </a:r>
            <a:br>
              <a:rPr lang="ru-RU" sz="2000" dirty="0"/>
            </a:br>
            <a:r>
              <a:rPr lang="ru-RU" sz="2000" dirty="0"/>
              <a:t>с заявлением о зачислении в порядке перевода в принимающую организацию.</a:t>
            </a:r>
          </a:p>
          <a:p>
            <a:r>
              <a:rPr lang="ru-RU" sz="2000" dirty="0"/>
              <a:t>Если ребенок не был зачислен</a:t>
            </a:r>
            <a:br>
              <a:rPr lang="ru-RU" sz="2000" dirty="0"/>
            </a:br>
            <a:r>
              <a:rPr lang="ru-RU" sz="2000" dirty="0"/>
              <a:t>в установленные сроки, заявление автоматически аннулируется, ребенок остается зачисленным в исходной организации.</a:t>
            </a:r>
          </a:p>
          <a:p>
            <a:r>
              <a:rPr lang="ru-RU" sz="2000" dirty="0"/>
              <a:t>При необходимости перевода необходимо создать новое заявление. </a:t>
            </a:r>
          </a:p>
        </p:txBody>
      </p:sp>
    </p:spTree>
    <p:extLst>
      <p:ext uri="{BB962C8B-B14F-4D97-AF65-F5344CB8AC3E}">
        <p14:creationId xmlns:p14="http://schemas.microsoft.com/office/powerpoint/2010/main" val="1235762173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11065</TotalTime>
  <Words>1579</Words>
  <Application>Microsoft Office PowerPoint</Application>
  <PresentationFormat>Широкоэкранный</PresentationFormat>
  <Paragraphs>78</Paragraphs>
  <Slides>12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Century Gothic</vt:lpstr>
      <vt:lpstr>Liberation Serif</vt:lpstr>
      <vt:lpstr>Times New Roman</vt:lpstr>
      <vt:lpstr>Wingdings 3</vt:lpstr>
      <vt:lpstr>Сектор</vt:lpstr>
      <vt:lpstr>Комплектование муниципальных дошкольных образовательных организаций муниципального образования «город Екатеринбург» на 2026/2027 учебный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Комплектование муниципальных дошкольных образовательных организаций учреждений муниципального образования «город Екатеринбург»</dc:title>
  <dc:creator>Кайгородова Александра Алексеевна</dc:creator>
  <cp:lastModifiedBy>ДС 248</cp:lastModifiedBy>
  <cp:revision>25</cp:revision>
  <dcterms:created xsi:type="dcterms:W3CDTF">2026-03-30T10:59:50Z</dcterms:created>
  <dcterms:modified xsi:type="dcterms:W3CDTF">2026-04-09T20:18:12Z</dcterms:modified>
</cp:coreProperties>
</file>