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9" r:id="rId3"/>
    <p:sldId id="261" r:id="rId4"/>
    <p:sldId id="264" r:id="rId5"/>
    <p:sldId id="265" r:id="rId6"/>
    <p:sldId id="289" r:id="rId7"/>
    <p:sldId id="256" r:id="rId8"/>
    <p:sldId id="267" r:id="rId9"/>
    <p:sldId id="270" r:id="rId10"/>
    <p:sldId id="275" r:id="rId11"/>
    <p:sldId id="279" r:id="rId12"/>
    <p:sldId id="281" r:id="rId13"/>
    <p:sldId id="283" r:id="rId14"/>
    <p:sldId id="284" r:id="rId15"/>
    <p:sldId id="28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0066"/>
    <a:srgbClr val="008000"/>
    <a:srgbClr val="FF0000"/>
    <a:srgbClr val="FF3399"/>
    <a:srgbClr val="800080"/>
    <a:srgbClr val="D6009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60"/>
  </p:normalViewPr>
  <p:slideViewPr>
    <p:cSldViewPr>
      <p:cViewPr>
        <p:scale>
          <a:sx n="76" d="100"/>
          <a:sy n="76" d="100"/>
        </p:scale>
        <p:origin x="-120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4283E-9EB9-40FE-B7D4-E92221E42E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32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82A54-FF81-45A7-8C62-A39FFD060E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36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61529-19D1-4BA9-8806-7005A25E16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854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909E9-A4C3-44EA-8534-BCEF804A74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393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55FA7-78B7-4B96-846F-856B141C60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917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0F163-8631-4794-B53A-AB3DB7EEED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89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32B67-8A71-4A5C-B394-DFB82253B9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2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523BC-D91E-4805-8389-085EE5CE54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524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07FB2-106A-410F-9F6A-C99F23F7F8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68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90BB7-2568-4448-ABDC-05ED6CAD72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756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35ABB-CC2B-4396-B424-E371269B22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03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A02884-9518-4895-A75B-4151C737E5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6398" y="1916832"/>
            <a:ext cx="77312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Лето в разные краски одето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1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6628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11188" y="115888"/>
            <a:ext cx="4919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/>
              <a:t> </a:t>
            </a:r>
            <a:r>
              <a:rPr lang="ru-RU" altLang="ru-RU" sz="3200" b="1">
                <a:solidFill>
                  <a:srgbClr val="00FF00"/>
                </a:solidFill>
              </a:rPr>
              <a:t>3 день- « Я и лето»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011862" y="6165304"/>
            <a:ext cx="313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2060"/>
                </a:solidFill>
              </a:rPr>
              <a:t> «Поймаем воздух»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429000"/>
            <a:ext cx="1923678" cy="2564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7939"/>
            <a:ext cx="2931790" cy="3909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352">
            <a:off x="4844163" y="908719"/>
            <a:ext cx="2573722" cy="3431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89798"/>
            <a:ext cx="2085696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724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23" y="-216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116013" y="160338"/>
            <a:ext cx="6526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i="1">
                <a:solidFill>
                  <a:srgbClr val="00FF00"/>
                </a:solidFill>
              </a:rPr>
              <a:t>4 день –» Лето –это красота»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37" y="924403"/>
            <a:ext cx="2555776" cy="1916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96952"/>
            <a:ext cx="2409732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55685"/>
            <a:ext cx="2555776" cy="1916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9994">
            <a:off x="812564" y="2900005"/>
            <a:ext cx="4200041" cy="3150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2772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50146" y="5661248"/>
            <a:ext cx="41044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5D0DA5"/>
                </a:solidFill>
              </a:rPr>
              <a:t> </a:t>
            </a:r>
            <a:r>
              <a:rPr lang="ru-RU" altLang="ru-RU" sz="2800" b="1" dirty="0">
                <a:solidFill>
                  <a:srgbClr val="5D0DA5"/>
                </a:solidFill>
              </a:rPr>
              <a:t>Игры с воздушными </a:t>
            </a:r>
            <a:r>
              <a:rPr lang="ru-RU" altLang="ru-RU" sz="2800" b="1" dirty="0" smtClean="0">
                <a:solidFill>
                  <a:srgbClr val="5D0DA5"/>
                </a:solidFill>
              </a:rPr>
              <a:t>шарами</a:t>
            </a:r>
            <a:endParaRPr lang="ru-RU" altLang="ru-RU" sz="2800" b="1" dirty="0">
              <a:solidFill>
                <a:srgbClr val="5D0DA5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8" y="404664"/>
            <a:ext cx="257175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502" y="2162055"/>
            <a:ext cx="3507854" cy="4677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455">
            <a:off x="2627784" y="1772816"/>
            <a:ext cx="2787774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4820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979613" y="188913"/>
            <a:ext cx="31675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FF00"/>
                </a:solidFill>
                <a:latin typeface="Times New Roman" panose="02020603050405020304" pitchFamily="18" charset="0"/>
              </a:rPr>
              <a:t>«Как мы отдыхаем летом!»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5" y="836712"/>
            <a:ext cx="3803915" cy="2852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44" y="2708920"/>
            <a:ext cx="257175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25434"/>
            <a:ext cx="3600400" cy="27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5844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 rot="10800000" flipV="1">
            <a:off x="536575" y="1196975"/>
            <a:ext cx="828675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 i="1">
                <a:solidFill>
                  <a:srgbClr val="00FF00"/>
                </a:solidFill>
              </a:rPr>
              <a:t> </a:t>
            </a:r>
            <a:r>
              <a:rPr lang="ru-RU" altLang="ru-RU" sz="2400" b="1" i="1"/>
              <a:t>                                                    </a:t>
            </a:r>
            <a:r>
              <a:rPr lang="ru-RU" altLang="ru-RU" sz="2400" b="1" i="1">
                <a:solidFill>
                  <a:srgbClr val="00FF00"/>
                </a:solidFill>
              </a:rPr>
              <a:t>     </a:t>
            </a:r>
            <a:r>
              <a:rPr lang="ru-RU" altLang="ru-RU" sz="2400" b="1" i="1">
                <a:solidFill>
                  <a:srgbClr val="800080"/>
                </a:solidFill>
              </a:rPr>
              <a:t>Вывод.</a:t>
            </a:r>
          </a:p>
          <a:p>
            <a:r>
              <a:rPr lang="ru-RU" altLang="ru-RU" sz="2400" b="1" i="1"/>
              <a:t>Метод проекта оказался очень эффективен и актуален на сегодняшний день.</a:t>
            </a:r>
          </a:p>
          <a:p>
            <a:r>
              <a:rPr lang="ru-RU" altLang="ru-RU" sz="2400" b="1" i="1"/>
              <a:t> Он дает возможность ребенку экспериментировать, систематизировать полученные знания, развивает творческие способности и коммуникативные навыки, которые позволят ребенку в дальнейшем адаптироваться к школьному обучению, что является одной из главных задач федеральных государственных общеобразовательных стандартов.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8916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50825" y="90488"/>
            <a:ext cx="59610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FF0000"/>
                </a:solidFill>
              </a:rPr>
              <a:t>Список используемой литературы: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431925" y="32464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5D0DA5"/>
                </a:solidFill>
              </a:rPr>
              <a:t> 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684213" y="1700213"/>
            <a:ext cx="748823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2000"/>
              <a:t>И.А. Лыкова «Изобразительная деятельность в детском саду». –М.:ИД «Цветной мир»,2015.</a:t>
            </a:r>
          </a:p>
          <a:p>
            <a:pPr>
              <a:buFontTx/>
              <a:buAutoNum type="arabicPeriod"/>
            </a:pPr>
            <a:endParaRPr lang="ru-RU" altLang="ru-RU" sz="2000"/>
          </a:p>
          <a:p>
            <a:r>
              <a:rPr lang="ru-RU" altLang="ru-RU" sz="2000"/>
              <a:t>2.  Мои первые поделки / А. Г. Красичкова. – М.: АСТ: Астрель: Полиграфиздат, 2011. – 160с.: ил.</a:t>
            </a:r>
          </a:p>
          <a:p>
            <a:endParaRPr lang="ru-RU" altLang="ru-RU" sz="2000"/>
          </a:p>
          <a:p>
            <a:pPr>
              <a:buFontTx/>
              <a:buAutoNum type="arabicPeriod" startAt="3"/>
            </a:pPr>
            <a:r>
              <a:rPr lang="ru-RU" altLang="ru-RU" sz="2000"/>
              <a:t>Г.П.Тугушева, А.Е.Чистякова «Экспериментальная деятельность».-СПб.:Детство-пресс,2013   </a:t>
            </a:r>
          </a:p>
          <a:p>
            <a:r>
              <a:rPr lang="ru-RU" altLang="ru-RU" sz="2000"/>
              <a:t>                                                 </a:t>
            </a:r>
          </a:p>
          <a:p>
            <a:r>
              <a:rPr lang="ru-RU" alt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altLang="ru-RU" sz="4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altLang="ru-RU" sz="3200"/>
          </a:p>
        </p:txBody>
      </p:sp>
      <p:pic>
        <p:nvPicPr>
          <p:cNvPr id="7172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79388" y="2968625"/>
            <a:ext cx="83534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400" dirty="0"/>
              <a:t>Лето – это маленькая жизнь! Именно в этот период года дети получают максимум впечатлений, удовольствия и радости от общения со сверстниками и новых открытий.</a:t>
            </a:r>
          </a:p>
          <a:p>
            <a:pPr algn="ctr"/>
            <a:r>
              <a:rPr lang="ru-RU" altLang="ru-RU" sz="2400" dirty="0"/>
              <a:t>Лето – особый период в жизни каждого ребенка. От окружающих его взрослых зависит то, как он проведет это время с пользой для здоровья, развития эмоциональных и познавательных процессов.</a:t>
            </a:r>
          </a:p>
          <a:p>
            <a:pPr algn="ctr"/>
            <a:r>
              <a:rPr lang="ru-RU" altLang="ru-RU" sz="2400" dirty="0"/>
              <a:t> Для этого был разработан</a:t>
            </a:r>
          </a:p>
          <a:p>
            <a:pPr algn="ctr"/>
            <a:r>
              <a:rPr lang="ru-RU" altLang="ru-RU" sz="2400" dirty="0"/>
              <a:t>краткосрочный проект под названием «Лето в яркие краски одето!»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altLang="ru-RU" sz="44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altLang="ru-RU" sz="3200"/>
          </a:p>
        </p:txBody>
      </p:sp>
      <p:pic>
        <p:nvPicPr>
          <p:cNvPr id="9220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68313" y="2924175"/>
            <a:ext cx="820737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600" b="1" dirty="0"/>
              <a:t>Цель проекта .</a:t>
            </a:r>
          </a:p>
          <a:p>
            <a:r>
              <a:rPr lang="ru-RU" altLang="ru-RU" sz="1600" b="1" dirty="0"/>
              <a:t>-  Полностью удовлетворить потребности растущего организма в отдыхе, творческой деятельности и движении.</a:t>
            </a:r>
          </a:p>
          <a:p>
            <a:endParaRPr lang="ru-RU" altLang="ru-RU" sz="1600" b="1" dirty="0"/>
          </a:p>
          <a:p>
            <a:r>
              <a:rPr lang="ru-RU" altLang="ru-RU" sz="1600" b="1" dirty="0"/>
              <a:t>- Способствовать накоплению у детей представлений об окружающем мире ( о предметном, социальном мире , мире природы).</a:t>
            </a:r>
          </a:p>
          <a:p>
            <a:endParaRPr lang="ru-RU" altLang="ru-RU" sz="1600" b="1" dirty="0"/>
          </a:p>
          <a:p>
            <a:r>
              <a:rPr lang="ru-RU" altLang="ru-RU" sz="1600" b="1" dirty="0"/>
              <a:t>- Развивать способности детей в различных видах  художественно - эстетической деятельности.</a:t>
            </a:r>
          </a:p>
          <a:p>
            <a:r>
              <a:rPr lang="ru-RU" altLang="ru-RU" sz="1600" b="1" u="sng" dirty="0"/>
              <a:t>Срок реализации</a:t>
            </a:r>
            <a:r>
              <a:rPr lang="ru-RU" altLang="ru-RU" sz="1600" b="1" dirty="0"/>
              <a:t>:  1 неделя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9806" y="47667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Лето – это маленькая жизнь! Именно в этот период года дети получают максимум впечатлений, удовольствия и радости от общения со сверстниками и новых открытий.</a:t>
            </a:r>
          </a:p>
          <a:p>
            <a:r>
              <a:rPr lang="ru-RU" dirty="0"/>
              <a:t>Лето – особый период в жизни каждого ребенка. От окружающих его взрослых зависит то, как он проведет это время с пользой для здоровья, развития эмоциональных и познавательных процессов.</a:t>
            </a:r>
          </a:p>
          <a:p>
            <a:r>
              <a:rPr lang="ru-RU" dirty="0"/>
              <a:t> Для этого был разработан</a:t>
            </a:r>
          </a:p>
          <a:p>
            <a:r>
              <a:rPr lang="ru-RU" dirty="0"/>
              <a:t>краткосрочный проект под названием «Лето в яркие краски одето!»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altLang="ru-RU" sz="4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altLang="ru-RU" sz="3200"/>
          </a:p>
        </p:txBody>
      </p:sp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8313" y="1196975"/>
            <a:ext cx="8280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</a:rPr>
              <a:t>План реализации.</a:t>
            </a:r>
          </a:p>
          <a:p>
            <a:r>
              <a:rPr lang="ru-RU" altLang="ru-RU" sz="2400" dirty="0">
                <a:solidFill>
                  <a:srgbClr val="006430"/>
                </a:solidFill>
              </a:rPr>
              <a:t>Этапы.</a:t>
            </a:r>
          </a:p>
          <a:p>
            <a:r>
              <a:rPr lang="ru-RU" altLang="ru-RU" sz="2400" dirty="0">
                <a:solidFill>
                  <a:srgbClr val="006430"/>
                </a:solidFill>
              </a:rPr>
              <a:t>Подготовительный этап</a:t>
            </a:r>
            <a:r>
              <a:rPr lang="ru-RU" altLang="ru-RU" sz="2400" dirty="0">
                <a:solidFill>
                  <a:srgbClr val="00B050"/>
                </a:solidFill>
              </a:rPr>
              <a:t> </a:t>
            </a:r>
            <a:r>
              <a:rPr lang="ru-RU" altLang="ru-RU" sz="2400" dirty="0"/>
              <a:t>включает в себя:</a:t>
            </a:r>
          </a:p>
          <a:p>
            <a:r>
              <a:rPr lang="ru-RU" altLang="ru-RU" sz="2400" dirty="0" smtClean="0"/>
              <a:t>1. </a:t>
            </a:r>
            <a:r>
              <a:rPr lang="ru-RU" altLang="ru-RU" sz="2400" dirty="0"/>
              <a:t>Подбор двигательных упражнений и подвижных игр.</a:t>
            </a:r>
          </a:p>
          <a:p>
            <a:r>
              <a:rPr lang="ru-RU" altLang="ru-RU" sz="2400" dirty="0" smtClean="0"/>
              <a:t>2. </a:t>
            </a:r>
            <a:r>
              <a:rPr lang="ru-RU" altLang="ru-RU" sz="2400" dirty="0"/>
              <a:t>Информирование родителей о реализации проекта.</a:t>
            </a:r>
          </a:p>
          <a:p>
            <a:r>
              <a:rPr lang="ru-RU" altLang="ru-RU" sz="2400" dirty="0" smtClean="0"/>
              <a:t>3. </a:t>
            </a:r>
            <a:r>
              <a:rPr lang="ru-RU" altLang="ru-RU" sz="2400" dirty="0"/>
              <a:t>Разработка плана проекта.</a:t>
            </a:r>
          </a:p>
          <a:p>
            <a:r>
              <a:rPr lang="ru-RU" altLang="ru-RU" sz="2400" dirty="0">
                <a:solidFill>
                  <a:srgbClr val="00B050"/>
                </a:solidFill>
              </a:rPr>
              <a:t>Основной этап </a:t>
            </a:r>
            <a:r>
              <a:rPr lang="ru-RU" altLang="ru-RU" sz="2400" dirty="0"/>
              <a:t>реализует недельные темы:</a:t>
            </a:r>
          </a:p>
          <a:p>
            <a:r>
              <a:rPr lang="ru-RU" altLang="ru-RU" sz="2400" dirty="0"/>
              <a:t>«Мастерская опытов»;</a:t>
            </a:r>
          </a:p>
          <a:p>
            <a:r>
              <a:rPr lang="ru-RU" altLang="ru-RU" sz="2400" dirty="0"/>
              <a:t>« Лето и витамины»;</a:t>
            </a:r>
          </a:p>
          <a:p>
            <a:r>
              <a:rPr lang="ru-RU" altLang="ru-RU" sz="2400" dirty="0"/>
              <a:t>«Я и лето»;</a:t>
            </a:r>
          </a:p>
          <a:p>
            <a:r>
              <a:rPr lang="ru-RU" altLang="ru-RU" sz="2400" dirty="0"/>
              <a:t>«Лето – это красота»;</a:t>
            </a:r>
          </a:p>
          <a:p>
            <a:r>
              <a:rPr lang="ru-RU" altLang="ru-RU" sz="2400" dirty="0"/>
              <a:t>« Лето в яркие краски одето».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altLang="ru-RU" sz="44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altLang="ru-RU" sz="3200"/>
          </a:p>
        </p:txBody>
      </p:sp>
      <p:pic>
        <p:nvPicPr>
          <p:cNvPr id="13316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258888" y="58039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/>
              <a:t>Сухой песок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908175" y="260350"/>
            <a:ext cx="589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00FF00"/>
                </a:solidFill>
              </a:rPr>
              <a:t>День 1- Мастерская опытов.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0361">
            <a:off x="535024" y="1521158"/>
            <a:ext cx="1972735" cy="25979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5930">
            <a:off x="6372200" y="3429000"/>
            <a:ext cx="2289175" cy="30522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38" y="1332973"/>
            <a:ext cx="3611893" cy="270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1631">
            <a:off x="3779912" y="4231236"/>
            <a:ext cx="1851670" cy="2468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97371" y="4986139"/>
            <a:ext cx="53492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Изучение песка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635">
            <a:off x="539552" y="692696"/>
            <a:ext cx="2355726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8826"/>
            <a:ext cx="3446115" cy="45948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993">
            <a:off x="6660232" y="2996952"/>
            <a:ext cx="219370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altLang="ru-RU" sz="44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altLang="ru-RU" sz="3200"/>
          </a:p>
        </p:txBody>
      </p:sp>
      <p:pic>
        <p:nvPicPr>
          <p:cNvPr id="2052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68538" y="3933825"/>
            <a:ext cx="457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2400" dirty="0">
              <a:solidFill>
                <a:srgbClr val="EC32AC"/>
              </a:solidFill>
            </a:endParaRPr>
          </a:p>
          <a:p>
            <a:pPr algn="ctr"/>
            <a:r>
              <a:rPr lang="ru-RU" altLang="ru-RU" sz="2400" dirty="0">
                <a:solidFill>
                  <a:srgbClr val="EC32AC"/>
                </a:solidFill>
              </a:rPr>
              <a:t> </a:t>
            </a:r>
            <a:endParaRPr lang="ru-RU" altLang="ru-RU" sz="2400" dirty="0" smtClean="0">
              <a:solidFill>
                <a:srgbClr val="EC32AC"/>
              </a:solidFill>
            </a:endParaRPr>
          </a:p>
          <a:p>
            <a:pPr algn="ctr"/>
            <a:r>
              <a:rPr lang="ru-RU" altLang="ru-RU" sz="2400" dirty="0" smtClean="0">
                <a:solidFill>
                  <a:srgbClr val="EC32AC"/>
                </a:solidFill>
              </a:rPr>
              <a:t>2017год</a:t>
            </a:r>
            <a:endParaRPr lang="ru-RU" altLang="ru-RU" sz="2400" dirty="0">
              <a:solidFill>
                <a:srgbClr val="EC32AC"/>
              </a:solidFill>
            </a:endParaRPr>
          </a:p>
          <a:p>
            <a:endParaRPr lang="ru-RU" altLang="ru-RU" sz="2400" dirty="0">
              <a:solidFill>
                <a:srgbClr val="EC32AC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692275" y="2060575"/>
            <a:ext cx="65516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</a:rPr>
              <a:t>« Лето в яркие краски одето»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5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0763">
            <a:off x="488742" y="438777"/>
            <a:ext cx="2407065" cy="32094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00049" y="5222521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Мокрый песок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6460">
            <a:off x="469642" y="3933825"/>
            <a:ext cx="2175669" cy="29008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88" y="1926100"/>
            <a:ext cx="3482901" cy="46438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48966"/>
            <a:ext cx="2355726" cy="31409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493"/>
            <a:ext cx="3194390" cy="425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altLang="ru-RU" sz="4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altLang="ru-RU" sz="3200"/>
          </a:p>
        </p:txBody>
      </p:sp>
      <p:pic>
        <p:nvPicPr>
          <p:cNvPr id="15364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07504" y="6237312"/>
            <a:ext cx="570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800080"/>
                </a:solidFill>
              </a:rPr>
              <a:t>Раскрасим </a:t>
            </a:r>
            <a:r>
              <a:rPr lang="ru-RU" altLang="ru-RU" sz="2400" b="1" dirty="0" smtClean="0">
                <a:solidFill>
                  <a:srgbClr val="800080"/>
                </a:solidFill>
              </a:rPr>
              <a:t>песок </a:t>
            </a:r>
            <a:r>
              <a:rPr lang="ru-RU" altLang="ru-RU" sz="2400" b="1" dirty="0">
                <a:solidFill>
                  <a:srgbClr val="800080"/>
                </a:solidFill>
              </a:rPr>
              <a:t>в разный цвет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1635646" cy="2180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98" y="2626268"/>
            <a:ext cx="2051174" cy="27348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55731"/>
            <a:ext cx="2785659" cy="3714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2067694" cy="2756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44691"/>
            <a:ext cx="2664296" cy="3552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altLang="ru-RU" sz="4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altLang="ru-RU" sz="3200"/>
          </a:p>
        </p:txBody>
      </p:sp>
      <p:pic>
        <p:nvPicPr>
          <p:cNvPr id="18436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0825" y="0"/>
            <a:ext cx="814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FF0000"/>
                </a:solidFill>
              </a:rPr>
              <a:t>День 2 - Что мы знаем об овощах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568">
            <a:off x="107504" y="2636912"/>
            <a:ext cx="1995686" cy="26609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29000"/>
            <a:ext cx="2427734" cy="32369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79" y="620688"/>
            <a:ext cx="2584376" cy="3445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7" y="620688"/>
            <a:ext cx="1658188" cy="22109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09994"/>
            <a:ext cx="257175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772">
            <a:off x="2289485" y="1477146"/>
            <a:ext cx="2031690" cy="2708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59" y="938906"/>
            <a:ext cx="1853316" cy="247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338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Екатерина</cp:lastModifiedBy>
  <cp:revision>23</cp:revision>
  <dcterms:created xsi:type="dcterms:W3CDTF">2016-08-07T13:48:57Z</dcterms:created>
  <dcterms:modified xsi:type="dcterms:W3CDTF">2017-08-24T08:25:43Z</dcterms:modified>
</cp:coreProperties>
</file>