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07.10.2015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ФГОС дошкольного образования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3789040"/>
            <a:ext cx="5760640" cy="1512168"/>
          </a:xfrm>
        </p:spPr>
        <p:txBody>
          <a:bodyPr>
            <a:normAutofit/>
          </a:bodyPr>
          <a:lstStyle/>
          <a:p>
            <a:r>
              <a:rPr lang="ru-RU" dirty="0" smtClean="0"/>
              <a:t>материал для родителей </a:t>
            </a:r>
          </a:p>
          <a:p>
            <a:r>
              <a:rPr lang="ru-RU" dirty="0" smtClean="0"/>
              <a:t>(законных представителей) </a:t>
            </a:r>
          </a:p>
          <a:p>
            <a:r>
              <a:rPr lang="ru-RU" dirty="0" smtClean="0"/>
              <a:t>воспитанников МБДОУ – детского сада </a:t>
            </a:r>
            <a:r>
              <a:rPr lang="ru-RU" dirty="0" smtClean="0"/>
              <a:t>№</a:t>
            </a:r>
            <a:r>
              <a:rPr lang="en-US" dirty="0" smtClean="0"/>
              <a:t>249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>
            <a:normAutofit/>
          </a:bodyPr>
          <a:lstStyle/>
          <a:p>
            <a:pPr algn="ctr"/>
            <a:r>
              <a:rPr lang="ru-RU" i="1" dirty="0" smtClean="0"/>
              <a:t>Содержание Программы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7239000" cy="540300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должно обеспечивать развитие личности, мотивации и способностей детей в различных видах деятельности и охватывать следующие структурные единицы, представляющие определенные направления развития и образования детей (образовательные области): </a:t>
            </a:r>
          </a:p>
          <a:p>
            <a:endParaRPr lang="ru-RU" dirty="0" smtClean="0"/>
          </a:p>
          <a:p>
            <a:r>
              <a:rPr lang="ru-RU" b="1" i="1" dirty="0" smtClean="0">
                <a:solidFill>
                  <a:srgbClr val="7030A0"/>
                </a:solidFill>
                <a:latin typeface="Arial Black" pitchFamily="34" charset="0"/>
              </a:rPr>
              <a:t>социально-коммуникативное развитие; </a:t>
            </a:r>
          </a:p>
          <a:p>
            <a:endParaRPr lang="ru-RU" b="1" i="1" dirty="0" smtClean="0">
              <a:solidFill>
                <a:srgbClr val="7030A0"/>
              </a:solidFill>
              <a:latin typeface="Arial Black" pitchFamily="34" charset="0"/>
            </a:endParaRPr>
          </a:p>
          <a:p>
            <a:r>
              <a:rPr lang="ru-RU" b="1" i="1" dirty="0" smtClean="0">
                <a:solidFill>
                  <a:srgbClr val="7030A0"/>
                </a:solidFill>
                <a:latin typeface="Arial Black" pitchFamily="34" charset="0"/>
              </a:rPr>
              <a:t>познавательное развитие; </a:t>
            </a:r>
          </a:p>
          <a:p>
            <a:endParaRPr lang="ru-RU" b="1" i="1" dirty="0" smtClean="0">
              <a:solidFill>
                <a:srgbClr val="7030A0"/>
              </a:solidFill>
              <a:latin typeface="Arial Black" pitchFamily="34" charset="0"/>
            </a:endParaRPr>
          </a:p>
          <a:p>
            <a:r>
              <a:rPr lang="ru-RU" b="1" i="1" dirty="0" smtClean="0">
                <a:solidFill>
                  <a:srgbClr val="7030A0"/>
                </a:solidFill>
                <a:latin typeface="Arial Black" pitchFamily="34" charset="0"/>
              </a:rPr>
              <a:t>речевое развитие; </a:t>
            </a:r>
          </a:p>
          <a:p>
            <a:endParaRPr lang="ru-RU" b="1" i="1" dirty="0" smtClean="0">
              <a:solidFill>
                <a:srgbClr val="7030A0"/>
              </a:solidFill>
              <a:latin typeface="Arial Black" pitchFamily="34" charset="0"/>
            </a:endParaRPr>
          </a:p>
          <a:p>
            <a:r>
              <a:rPr lang="ru-RU" b="1" i="1" dirty="0" smtClean="0">
                <a:solidFill>
                  <a:srgbClr val="7030A0"/>
                </a:solidFill>
                <a:latin typeface="Arial Black" pitchFamily="34" charset="0"/>
              </a:rPr>
              <a:t>художественно-эстетическое развитие; </a:t>
            </a:r>
          </a:p>
          <a:p>
            <a:endParaRPr lang="ru-RU" b="1" i="1" dirty="0" smtClean="0">
              <a:solidFill>
                <a:srgbClr val="7030A0"/>
              </a:solidFill>
              <a:latin typeface="Arial Black" pitchFamily="34" charset="0"/>
            </a:endParaRPr>
          </a:p>
          <a:p>
            <a:r>
              <a:rPr lang="ru-RU" b="1" i="1" dirty="0" smtClean="0">
                <a:solidFill>
                  <a:srgbClr val="7030A0"/>
                </a:solidFill>
                <a:latin typeface="Arial Black" pitchFamily="34" charset="0"/>
              </a:rPr>
              <a:t>физическое развитие.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Социально-коммуникативное развитие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r>
              <a:rPr lang="ru-RU" b="1" dirty="0" smtClean="0"/>
              <a:t>направлено на усвоение норм и ценностей, принятых в обществе, включая моральные и нравственные ценности; развитие общения и взаимодействия ребенка со взрослыми и сверстниками; становление самостоятельности, целенаправленности и саморегуляции собственных действий; развитие социального и эмоционального интеллекта, эмоциональной отзывчивости, сопереживания, формирование готовности к совместной деятельности со сверстниками, формирование уважительного отношения и чувства принадлежности к своей семье и к сообществу детей и взрослых в Организации; формирование позитивных установок к различным видам труда и творчества; формирование основ безопасного поведения в быту, социуме, природе.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/>
          <a:lstStyle/>
          <a:p>
            <a:pPr algn="ctr"/>
            <a:r>
              <a:rPr lang="ru-RU" dirty="0" smtClean="0"/>
              <a:t>Познавательное развитие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7239000" cy="5403000"/>
          </a:xfrm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r>
              <a:rPr lang="ru-RU" b="1" dirty="0" smtClean="0"/>
              <a:t>предполагает развитие интересов детей, любознательности и познавательной мотивации; формирование познавательных действий, становление сознания; развитие воображения и творческой активности; формирование первичных представлений о себе, других людях,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др.), о малой родине и Отечестве, представлений о </a:t>
            </a:r>
            <a:r>
              <a:rPr lang="ru-RU" b="1" dirty="0" err="1" smtClean="0"/>
              <a:t>социокультурных</a:t>
            </a:r>
            <a:r>
              <a:rPr lang="ru-RU" b="1" dirty="0" smtClean="0"/>
              <a:t> ценностях нашего народа, об отечественных традициях и праздниках, о планете Земля как общем доме людей, об особенностях ее природы, многообразии стран и народов мира.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/>
          <a:lstStyle/>
          <a:p>
            <a:pPr algn="ctr"/>
            <a:r>
              <a:rPr lang="ru-RU" i="1" dirty="0" smtClean="0"/>
              <a:t>Речевое развитие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7239000" cy="5114968"/>
          </a:xfrm>
        </p:spPr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r>
              <a:rPr lang="ru-RU" b="1" dirty="0" smtClean="0"/>
              <a:t>включает владение речью как средством общения и культуры; обогащение активного словаря; развитие связной, грамматически правильной диалогической и монологической речи; развитие речевого творчества; развитие звуковой и интонационной культуры речи, фонематического слуха; знакомство с книжной культурой, детской литературой, понимание на слух текстов различных жанров детской литературы; формирование звуковой аналитико-синтетической активности как предпосылки обучения грамоте.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>Художественно-эстетическое развитие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7239000" cy="5042960"/>
          </a:xfrm>
        </p:spPr>
        <p:txBody>
          <a:bodyPr>
            <a:normAutofit fontScale="85000" lnSpcReduction="10000"/>
          </a:bodyPr>
          <a:lstStyle/>
          <a:p>
            <a:endParaRPr lang="ru-RU" dirty="0" smtClean="0"/>
          </a:p>
          <a:p>
            <a:r>
              <a:rPr lang="ru-RU" b="1" dirty="0" smtClean="0"/>
              <a:t>предполагает развитие предпосылок ценностно-смыслового восприятия и понимания произведений искусства (словесного, музыкального, изобразительного), мира природы; становление эстетического отношения к окружающему миру; формирование элементарных представлений о видах искусства; восприятие музыки, художественной литературы, фольклора; стимулирование сопереживания персонажам художественных произведений; реализацию самостоятельной творческой деятельности детей (изобразительной, конструктивно-модельной, музыкальной и др.).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/>
          <a:lstStyle/>
          <a:p>
            <a:pPr algn="ctr"/>
            <a:r>
              <a:rPr lang="ru-RU" dirty="0" smtClean="0"/>
              <a:t>Физическое развитие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7571184" cy="568863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включает приобретение опыта в следующих видах деятельности детей: двигательной, в том числе связанной с выполнением упражнений, направленных на развитие таких физических качеств, как координация и гибкость; способствующих правильному формированию опорно-двигательной системы организма, развитию равновесия, координации движения, крупной и мелкой моторики обеих рук, а также с правильным, не наносящем ущерба организму выполнением основных движений (ходьба, бег, мягкие прыжки, повороты в обе стороны), формирование начальных представлений о некоторых видах спорта, овладение подвижными играми с правилами; становление целенаправленности и саморегуляции в двигательной сфере; становление ценностей здорового образа жизни, овладение его элементарными нормами и правилами (в питании, двигательном режиме, закаливании, при формировании полезных привычек и др.).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15416"/>
            <a:ext cx="7239000" cy="3154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7239000" cy="5835048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3000" b="1" dirty="0" smtClean="0">
                <a:solidFill>
                  <a:schemeClr val="tx2"/>
                </a:solidFill>
                <a:latin typeface="Arial Black" pitchFamily="34" charset="0"/>
              </a:rPr>
              <a:t>Конкретное содержание указанных образовательных областей зависит от возрастных и индивидуальных особенностей детей, определяется целями и задачами Программы и может реализовываться в различных видах деятельности </a:t>
            </a:r>
          </a:p>
          <a:p>
            <a:pPr algn="ctr">
              <a:buNone/>
            </a:pPr>
            <a:r>
              <a:rPr lang="ru-RU" sz="3000" b="1" dirty="0" smtClean="0">
                <a:solidFill>
                  <a:schemeClr val="tx2"/>
                </a:solidFill>
                <a:latin typeface="Arial Black" pitchFamily="34" charset="0"/>
              </a:rPr>
              <a:t>(общении, игре, познавательно-исследовательской деятельности - как сквозных механизмах развития ребенка)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741916" y="0"/>
            <a:ext cx="70444" cy="18864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7239000" cy="619508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/>
              <a:t>Условия реализации Программы должны обеспечивать полноценное развитие личности детей во всех основных образовательных областях, а именно, в сферах: 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•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chemeClr val="tx2"/>
                </a:solidFill>
              </a:rPr>
              <a:t>социально-коммуникативного, </a:t>
            </a:r>
          </a:p>
          <a:p>
            <a:endParaRPr lang="ru-RU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/>
                </a:solidFill>
              </a:rPr>
              <a:t>• познавательного, </a:t>
            </a:r>
          </a:p>
          <a:p>
            <a:endParaRPr lang="ru-RU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/>
                </a:solidFill>
              </a:rPr>
              <a:t>• речевого, </a:t>
            </a:r>
          </a:p>
          <a:p>
            <a:endParaRPr lang="ru-RU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/>
                </a:solidFill>
              </a:rPr>
              <a:t>• художественно-эстетического </a:t>
            </a:r>
          </a:p>
          <a:p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chemeClr val="tx2"/>
                </a:solidFill>
              </a:rPr>
              <a:t>•физического развития </a:t>
            </a:r>
            <a:r>
              <a:rPr lang="ru-RU" b="1" dirty="0" smtClean="0"/>
              <a:t>личности детей на фоне их эмоционального благополучия и положительного отношения к миру, к себе и к другим людям.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239000" cy="12961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Стандарт предъявляет требования к образовательной среде, которая</a:t>
            </a:r>
            <a:br>
              <a:rPr lang="ru-RU" sz="3100" dirty="0" smtClean="0"/>
            </a:b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ru-RU" dirty="0" smtClean="0"/>
          </a:p>
          <a:p>
            <a:r>
              <a:rPr lang="ru-RU" b="1" dirty="0" smtClean="0"/>
              <a:t>гарантирует охрану и укрепление физического и психического здоровья детей; </a:t>
            </a:r>
            <a:endParaRPr lang="ru-RU" dirty="0" smtClean="0"/>
          </a:p>
          <a:p>
            <a:r>
              <a:rPr lang="ru-RU" b="1" dirty="0" smtClean="0"/>
              <a:t>обеспечивает эмоциональное благополучие детей; </a:t>
            </a:r>
            <a:endParaRPr lang="ru-RU" dirty="0" smtClean="0"/>
          </a:p>
          <a:p>
            <a:r>
              <a:rPr lang="ru-RU" b="1" dirty="0" smtClean="0"/>
              <a:t>способствует профессиональному развитию педагогических работников; </a:t>
            </a:r>
            <a:endParaRPr lang="ru-RU" dirty="0" smtClean="0"/>
          </a:p>
          <a:p>
            <a:r>
              <a:rPr lang="ru-RU" b="1" dirty="0" smtClean="0"/>
              <a:t>создает условия для развивающего вариативного дошкольного образования; </a:t>
            </a:r>
            <a:endParaRPr lang="ru-RU" dirty="0" smtClean="0"/>
          </a:p>
          <a:p>
            <a:r>
              <a:rPr lang="ru-RU" b="1" dirty="0" smtClean="0"/>
              <a:t>обеспечивает открытость дошкольного образования; </a:t>
            </a:r>
            <a:endParaRPr lang="ru-RU" dirty="0" smtClean="0"/>
          </a:p>
          <a:p>
            <a:r>
              <a:rPr lang="ru-RU" b="1" dirty="0" smtClean="0"/>
              <a:t>создает условия для участия родителей (законных представителей) в образовательной деятельности.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7242048" cy="417646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Требования Стандарта к результатам освоения Программы представлены в виде целевых ориентиров дошкольного образования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/>
              <a:t>ЧТО ТАКОЕ «СТАНДАРТ»?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26768" cy="4525963"/>
          </a:xfrm>
        </p:spPr>
        <p:txBody>
          <a:bodyPr/>
          <a:lstStyle/>
          <a:p>
            <a:r>
              <a:rPr lang="ru-RU" b="1" i="1" dirty="0" smtClean="0"/>
              <a:t>комплекс норм, правил, требований, которые устанавливаются на основе достижений науки, техники и передового опыта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78300" y="1752556"/>
            <a:ext cx="3521075" cy="4221251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/>
              <a:t>ЦЕЛЕВЫЕ ОРИЕНТИРЫ: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социально-нормативные возрастные характеристики возможных достижений ребенка на этапе завершения уровня дошкольного образования </a:t>
            </a:r>
            <a:endParaRPr lang="ru-RU" dirty="0"/>
          </a:p>
        </p:txBody>
      </p:sp>
      <p:pic>
        <p:nvPicPr>
          <p:cNvPr id="5" name="Содержимое 4" descr="7ngzjts6jd (1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178300" y="2102644"/>
            <a:ext cx="3521075" cy="3521075"/>
          </a:xfrm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452776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>Целевые ориентиры на этапе завершения дошкольного образования: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7499176" cy="4896544"/>
          </a:xfrm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ребенок овладевает основными культурными способами деятельности, проявляет инициативу и самостоятельность в разных видах деятельности - игре, общении, познавательно-исследовательской деятельности, конструировании и др.; способен выбирать себе род занятий, участников по совместной деятельности; </a:t>
            </a:r>
          </a:p>
          <a:p>
            <a:r>
              <a:rPr lang="ru-RU" dirty="0" smtClean="0"/>
              <a:t>ребенок обладает установкой положительного отношения к миру, к разным видам труда, другим людям и самому себе, обладает чувством собственного достоинства; активно взаимодействует со сверстниками и взрослыми, участвует в совместных играх. Способен договариваться, учитывать интересы и чувства других, сопереживать неудачам и радоваться успехам других, адекватно проявляет свои чувства, в том числе чувство веры в себя, старается разрешать конфликты;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46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7239000" cy="583504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ребенок обладает развитым воображением, которое реализуется в разных видах деятельности, и прежде всего в игре; ребенок владеет разными формами и видами игры, различает условную и реальную ситуации, умеет подчиняться разным правилам и социальным нормам; </a:t>
            </a:r>
          </a:p>
          <a:p>
            <a:r>
              <a:rPr lang="ru-RU" dirty="0" smtClean="0"/>
              <a:t>ребенок достаточно хорошо владеет устной речью, может выражать свои мысли и желания, может использовать речь для выражения своих мыслей, чувств и желаний, построения речевого высказывания в ситуации общения, может выделять звуки в словах, у ребенка складываются предпосылки грамотности;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7239000" cy="5835048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у ребенка развита крупная и мелкая моторика; он подвижен, вынослив, владеет основными движениями, может контролировать свои движения и управлять ими; </a:t>
            </a:r>
          </a:p>
          <a:p>
            <a:endParaRPr lang="ru-RU" dirty="0" smtClean="0"/>
          </a:p>
          <a:p>
            <a:r>
              <a:rPr lang="ru-RU" dirty="0" smtClean="0"/>
              <a:t>ребенок способен к волевым усилиям, может следовать социальным нормам поведения и правилам в разных видах деятельности, во взаимоотношениях со взрослыми и сверстниками, может соблюдать правила безопасного поведения и личной гигиены;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3726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5475008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ребенок проявляет любознательность, задает вопросы взрослым и сверстникам, интересуется причинно-следственными связями, пытается самостоятельно придумывать объяснения явлениям природы и поступкам людей; склонен наблюдать, экспериментировать. Обладает начальными знаниями о себе, о природном и социальном мире, в котором он живет; знаком с произведениями детской литературы, обладает элементарными представлениями из области живой природы, естествознания, математики, истории и т.п.; ребенок способен к принятию собственных решений, опираясь на свои знания и умения в различных видах деятельности.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Социальный портрет ребенка дошкольника 6,5 – 7, 8 лет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7704856" cy="5544616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r>
              <a:rPr lang="ru-RU" b="1" dirty="0" smtClean="0"/>
              <a:t>физически развитый, овладевший основными культурно-гигиеническими навыками. </a:t>
            </a:r>
          </a:p>
          <a:p>
            <a:r>
              <a:rPr lang="ru-RU" b="1" dirty="0" smtClean="0"/>
              <a:t>любознательный, активный. </a:t>
            </a:r>
          </a:p>
          <a:p>
            <a:r>
              <a:rPr lang="ru-RU" b="1" dirty="0" smtClean="0"/>
              <a:t>эмоционально отзывчивый. </a:t>
            </a:r>
          </a:p>
          <a:p>
            <a:r>
              <a:rPr lang="ru-RU" b="1" dirty="0" smtClean="0"/>
              <a:t>овладевший средствами общения и способами взаимодействия со взрослыми и сверстниками. </a:t>
            </a:r>
          </a:p>
          <a:p>
            <a:r>
              <a:rPr lang="ru-RU" b="1" dirty="0" smtClean="0"/>
              <a:t>способный управлять своим поведением и планировать свои действия на основе первичных ценностных представлений, соблюдающий элементарные общепринятые нормы и правила поведения. </a:t>
            </a:r>
          </a:p>
          <a:p>
            <a:r>
              <a:rPr lang="ru-RU" b="1" dirty="0" smtClean="0"/>
              <a:t>способный решать интеллектуальные и личностные задачи (проблемы), адекватные возрасту. </a:t>
            </a:r>
          </a:p>
          <a:p>
            <a:r>
              <a:rPr lang="ru-RU" b="1" dirty="0" smtClean="0"/>
              <a:t>имеющий первичные представления о себе, семье, обществе, государстве, мире и природе. </a:t>
            </a:r>
          </a:p>
          <a:p>
            <a:r>
              <a:rPr lang="ru-RU" b="1" dirty="0" smtClean="0"/>
              <a:t>владевший универсальными предпосылками учебной деятельности – умениями работать по правилу и по образцу, слушать взрослого и выполнять его инструкции; </a:t>
            </a:r>
          </a:p>
          <a:p>
            <a:r>
              <a:rPr lang="ru-RU" b="1" dirty="0" smtClean="0"/>
              <a:t>овладевший необходимыми умениями и навыками. У ребенка сформированы умения и навыки, необходимые для осуществления различных видов детской деятельности.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Целевые ориентиры Программы выступают основаниями преемственности дошкольного и начального общего образования 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389098" y="3284984"/>
            <a:ext cx="3429000" cy="2592288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Таким образом Стандарт ориентирован на становление личностных характеристик ребенка к окончанию дошкольного периода детства </a:t>
            </a:r>
            <a:endParaRPr lang="ru-RU" sz="2400" dirty="0"/>
          </a:p>
        </p:txBody>
      </p:sp>
      <p:pic>
        <p:nvPicPr>
          <p:cNvPr id="5" name="Рисунок 4" descr="32759_l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3816" r="3816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9568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Федеральный государственный образовательный стандарт дошкольного 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64904"/>
            <a:ext cx="7239000" cy="3890832"/>
          </a:xfrm>
        </p:spPr>
        <p:txBody>
          <a:bodyPr/>
          <a:lstStyle/>
          <a:p>
            <a:pPr algn="just"/>
            <a:r>
              <a:rPr lang="ru-RU" b="1" i="1" dirty="0" smtClean="0"/>
              <a:t>Представляет собой совокупность требований, обязательных при реализации основной образовательной программы дошкольного образования образовательными учреждениями любой формы собственности и ведомственной принадлежности.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>ФГОС НАПРАВЛЕН НА ДОСТИЖЕНИЕ ЦЕЛЕЙ: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повышение социального статуса дошкольного образования; </a:t>
            </a:r>
          </a:p>
          <a:p>
            <a:r>
              <a:rPr lang="ru-RU" dirty="0" smtClean="0"/>
              <a:t>обеспечение государством равенства возможностей для каждого ребенка в получении качественного дошкольного образования; </a:t>
            </a:r>
          </a:p>
          <a:p>
            <a:r>
              <a:rPr lang="ru-RU" dirty="0" smtClean="0"/>
              <a:t>обеспечение государственных гарантий уровня и качества дошкольного образования на основе единства обязательных требований к условиям реализации образовательных программ дошкольного образования, их структуре и результатам их освоения; </a:t>
            </a:r>
          </a:p>
          <a:p>
            <a:r>
              <a:rPr lang="ru-RU" dirty="0" smtClean="0"/>
              <a:t>сохранение единства образовательного пространства Российской Федерации относительно уровня дошкольного образования.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>СТАНДАРТ НАПРАВЛЕН НА РЕАЛИЗАЦИЮ ЗАДАЧ: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r>
              <a:rPr lang="ru-RU" b="1" i="1" dirty="0" smtClean="0"/>
              <a:t>охраны и укрепления физического и психического здоровья детей, в том числе их эмоционального благополучия; </a:t>
            </a:r>
            <a:endParaRPr lang="ru-RU" dirty="0" smtClean="0"/>
          </a:p>
          <a:p>
            <a:r>
              <a:rPr lang="ru-RU" b="1" i="1" dirty="0" smtClean="0"/>
              <a:t>обеспечения равных возможностей для полноценного развития каждого ребенка в период дошкольного детства независимо от места жительства, пола, нации, языка, социального статуса, психофизиологических и других особенностей (в том числе ограниченных возможностей здоровья); </a:t>
            </a:r>
            <a:endParaRPr lang="ru-RU" dirty="0" smtClean="0"/>
          </a:p>
          <a:p>
            <a:r>
              <a:rPr lang="ru-RU" b="1" i="1" dirty="0" smtClean="0"/>
              <a:t>обеспечения преемственности целей, задач и содержания образования, реализуемых в рамках образовательных программ различных уровней (далее - преемственность основных образовательных программ дошкольного и начального общего образования); </a:t>
            </a:r>
            <a:endParaRPr lang="ru-RU" dirty="0" smtClean="0"/>
          </a:p>
          <a:p>
            <a:r>
              <a:rPr lang="ru-RU" b="1" i="1" dirty="0" smtClean="0"/>
              <a:t>создания благоприятных условий развития детей в соответствии с их возрастными и индивидуальными особенностями и склонностями, развития способностей и творческого потенциала каждого ребенка как субъекта отношений с самим собой, другими детьми, взрослыми и миром;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45720"/>
            <a:ext cx="72390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7499176" cy="6336704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r>
              <a:rPr lang="ru-RU" sz="2900" b="1" i="1" dirty="0" smtClean="0"/>
              <a:t>объединения обучения и воспитания в целостный образовательный процесс на основе духовно-нравственных и </a:t>
            </a:r>
            <a:r>
              <a:rPr lang="ru-RU" sz="2900" b="1" i="1" dirty="0" err="1" smtClean="0"/>
              <a:t>социокультурных</a:t>
            </a:r>
            <a:r>
              <a:rPr lang="ru-RU" sz="2900" b="1" i="1" dirty="0" smtClean="0"/>
              <a:t> ценностей и принятых в обществе правил и норм поведения в интересах человека, семьи, общества; </a:t>
            </a:r>
            <a:endParaRPr lang="ru-RU" sz="2900" dirty="0" smtClean="0"/>
          </a:p>
          <a:p>
            <a:r>
              <a:rPr lang="ru-RU" sz="2900" b="1" i="1" dirty="0" smtClean="0"/>
              <a:t>формирования общей культуры личности детей, в том числе ценностей здорового образа жизни, развития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формирования предпосылок учебной деятельности; </a:t>
            </a:r>
            <a:endParaRPr lang="ru-RU" sz="2900" dirty="0" smtClean="0"/>
          </a:p>
          <a:p>
            <a:r>
              <a:rPr lang="ru-RU" sz="2900" b="1" i="1" dirty="0" smtClean="0"/>
              <a:t>обеспечения вариативности и разнообразия содержания Программ и организационных форм дошкольного образования, возможности формирования Программ различной направленности с учетом образовательных потребностей, способностей и состояния здоровья детей; </a:t>
            </a:r>
            <a:endParaRPr lang="ru-RU" sz="2900" dirty="0" smtClean="0"/>
          </a:p>
          <a:p>
            <a:r>
              <a:rPr lang="ru-RU" sz="2900" b="1" i="1" dirty="0" smtClean="0"/>
              <a:t>формирования </a:t>
            </a:r>
            <a:r>
              <a:rPr lang="ru-RU" sz="2900" b="1" i="1" dirty="0" err="1" smtClean="0"/>
              <a:t>социокультурной</a:t>
            </a:r>
            <a:r>
              <a:rPr lang="ru-RU" sz="2900" b="1" i="1" dirty="0" smtClean="0"/>
              <a:t> среды, соответствующей возрастным, индивидуальным, психологическим и физиологическим особенностям детей; </a:t>
            </a:r>
            <a:endParaRPr lang="ru-RU" sz="2900" dirty="0" smtClean="0"/>
          </a:p>
          <a:p>
            <a:r>
              <a:rPr lang="ru-RU" sz="2900" b="1" i="1" dirty="0" smtClean="0"/>
              <a:t>обеспечения психолого-педагогической поддержки семьи и повышения компетентности родителей (законных представителей) в вопросах развития и образования, охраны и укрепления здоровья детей.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2390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>ПРИНЦИПЫ ДОШКОЛЬНОГО ОБРАЗОВАНИЯ: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7499176" cy="5328592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r>
              <a:rPr lang="ru-RU" b="1" i="1" dirty="0" smtClean="0"/>
              <a:t>полноценное проживание ребенком всех этапов детства (младенческого, раннего и дошкольного возраста), обогащение (амплификация) детского развития; </a:t>
            </a:r>
            <a:endParaRPr lang="ru-RU" dirty="0" smtClean="0"/>
          </a:p>
          <a:p>
            <a:r>
              <a:rPr lang="ru-RU" b="1" i="1" dirty="0" smtClean="0"/>
              <a:t>построение образовательной деятельности на основе индивидуальных особенностей каждого ребенка, при котором сам ребенок становится активным в выборе содержания своего образования, становится субъектом образования (далее - индивидуализация дошкольного образования); </a:t>
            </a:r>
            <a:endParaRPr lang="ru-RU" dirty="0" smtClean="0"/>
          </a:p>
          <a:p>
            <a:r>
              <a:rPr lang="ru-RU" b="1" i="1" dirty="0" smtClean="0"/>
              <a:t>содействие и сотрудничество детей и взрослых, признание ребенка полноценным участником (субъектом) образовательных отношений; </a:t>
            </a:r>
            <a:endParaRPr lang="ru-RU" dirty="0" smtClean="0"/>
          </a:p>
          <a:p>
            <a:r>
              <a:rPr lang="ru-RU" b="1" i="1" dirty="0" smtClean="0"/>
              <a:t>поддержка инициативы детей в различных видах деятельности; </a:t>
            </a:r>
            <a:endParaRPr lang="ru-RU" dirty="0" smtClean="0"/>
          </a:p>
          <a:p>
            <a:r>
              <a:rPr lang="ru-RU" b="1" i="1" dirty="0" smtClean="0"/>
              <a:t>сотрудничество Организации с семьей; </a:t>
            </a:r>
            <a:endParaRPr lang="ru-RU" dirty="0" smtClean="0"/>
          </a:p>
          <a:p>
            <a:r>
              <a:rPr lang="ru-RU" b="1" i="1" dirty="0" smtClean="0"/>
              <a:t>приобщение детей к </a:t>
            </a:r>
            <a:r>
              <a:rPr lang="ru-RU" b="1" i="1" dirty="0" err="1" smtClean="0"/>
              <a:t>социокультурным</a:t>
            </a:r>
            <a:r>
              <a:rPr lang="ru-RU" b="1" i="1" dirty="0" smtClean="0"/>
              <a:t> нормам, традициям семьи, общества и государства; </a:t>
            </a:r>
            <a:endParaRPr lang="ru-RU" dirty="0" smtClean="0"/>
          </a:p>
          <a:p>
            <a:r>
              <a:rPr lang="ru-RU" b="1" i="1" dirty="0" smtClean="0"/>
              <a:t>формирование познавательных интересов и познавательных действий ребенка в различных видах деятельности; </a:t>
            </a:r>
            <a:endParaRPr lang="ru-RU" dirty="0" smtClean="0"/>
          </a:p>
          <a:p>
            <a:r>
              <a:rPr lang="ru-RU" b="1" i="1" dirty="0" smtClean="0"/>
              <a:t>возрастная адекватность дошкольного образования (соответствие условий, требований, методов возрасту и особенностям развития); </a:t>
            </a:r>
            <a:endParaRPr lang="ru-RU" dirty="0" smtClean="0"/>
          </a:p>
          <a:p>
            <a:r>
              <a:rPr lang="ru-RU" b="1" i="1" dirty="0" smtClean="0"/>
              <a:t>учет этнокультурной ситуации развития детей.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Стандарт включает в себя требования: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0928"/>
            <a:ext cx="7239000" cy="216024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</a:rPr>
              <a:t>К ПРОГРАММЕ </a:t>
            </a:r>
          </a:p>
          <a:p>
            <a:pPr algn="ctr"/>
            <a:r>
              <a:rPr lang="ru-RU" sz="3200" b="1" dirty="0" smtClean="0">
                <a:solidFill>
                  <a:schemeClr val="tx2"/>
                </a:solidFill>
              </a:rPr>
              <a:t>ЕЁ СТРУКТУРЕ И ОБЪЕМУ </a:t>
            </a:r>
          </a:p>
          <a:p>
            <a:pPr algn="ctr"/>
            <a:r>
              <a:rPr lang="ru-RU" sz="3200" b="1" dirty="0" smtClean="0">
                <a:solidFill>
                  <a:schemeClr val="tx2"/>
                </a:solidFill>
              </a:rPr>
              <a:t>УСЛОВИЯМ РЕАЛИЗАЦИИ </a:t>
            </a:r>
          </a:p>
          <a:p>
            <a:pPr algn="ctr"/>
            <a:r>
              <a:rPr lang="ru-RU" sz="3200" b="1" dirty="0" smtClean="0">
                <a:solidFill>
                  <a:schemeClr val="tx2"/>
                </a:solidFill>
              </a:rPr>
              <a:t>РЕЗУЛЬТАТАМ ОСВОЕНИЯ</a:t>
            </a:r>
            <a:endParaRPr lang="ru-RU" sz="3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555723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Программа разрабатывается и утверждается Организацией самостоятельно в соответствии с настоящим Стандартом и с учетом Примерных программ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45</TotalTime>
  <Words>1749</Words>
  <Application>Microsoft Office PowerPoint</Application>
  <PresentationFormat>Экран (4:3)</PresentationFormat>
  <Paragraphs>119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Изящная</vt:lpstr>
      <vt:lpstr>ФГОС дошкольного образования </vt:lpstr>
      <vt:lpstr>ЧТО ТАКОЕ «СТАНДАРТ»?</vt:lpstr>
      <vt:lpstr>Федеральный государственный образовательный стандарт дошкольного образования</vt:lpstr>
      <vt:lpstr>ФГОС НАПРАВЛЕН НА ДОСТИЖЕНИЕ ЦЕЛЕЙ:</vt:lpstr>
      <vt:lpstr>СТАНДАРТ НАПРАВЛЕН НА РЕАЛИЗАЦИЮ ЗАДАЧ:</vt:lpstr>
      <vt:lpstr>Презентация PowerPoint</vt:lpstr>
      <vt:lpstr>ПРИНЦИПЫ ДОШКОЛЬНОГО ОБРАЗОВАНИЯ:</vt:lpstr>
      <vt:lpstr>Стандарт включает в себя требования:</vt:lpstr>
      <vt:lpstr>Программа разрабатывается и утверждается Организацией самостоятельно в соответствии с настоящим Стандартом и с учетом Примерных программ</vt:lpstr>
      <vt:lpstr>Содержание Программы</vt:lpstr>
      <vt:lpstr>Социально-коммуникативное развитие</vt:lpstr>
      <vt:lpstr>Познавательное развитие</vt:lpstr>
      <vt:lpstr>Речевое развитие </vt:lpstr>
      <vt:lpstr>Художественно-эстетическое развитие </vt:lpstr>
      <vt:lpstr>Физическое развитие</vt:lpstr>
      <vt:lpstr>Презентация PowerPoint</vt:lpstr>
      <vt:lpstr>Презентация PowerPoint</vt:lpstr>
      <vt:lpstr>              Стандарт предъявляет требования к образовательной среде, которая </vt:lpstr>
      <vt:lpstr>Требования Стандарта к результатам освоения Программы представлены в виде целевых ориентиров дошкольного образования </vt:lpstr>
      <vt:lpstr>ЦЕЛЕВЫЕ ОРИЕНТИРЫ: </vt:lpstr>
      <vt:lpstr>Целевые ориентиры на этапе завершения дошкольного образования: </vt:lpstr>
      <vt:lpstr>Презентация PowerPoint</vt:lpstr>
      <vt:lpstr>Презентация PowerPoint</vt:lpstr>
      <vt:lpstr>Презентация PowerPoint</vt:lpstr>
      <vt:lpstr>Социальный портрет ребенка дошкольника 6,5 – 7, 8 лет </vt:lpstr>
      <vt:lpstr>Целевые ориентиры Программы выступают основаниями преемственности дошкольного и начального общего образования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ФГОС дошкольного образования</dc:title>
  <dc:creator>ЮЯ</dc:creator>
  <cp:lastModifiedBy>RePack by Diakov</cp:lastModifiedBy>
  <cp:revision>3</cp:revision>
  <dcterms:created xsi:type="dcterms:W3CDTF">2015-02-08T21:57:45Z</dcterms:created>
  <dcterms:modified xsi:type="dcterms:W3CDTF">2015-10-07T14:34:23Z</dcterms:modified>
</cp:coreProperties>
</file>