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9" r:id="rId3"/>
    <p:sldId id="268" r:id="rId4"/>
    <p:sldId id="26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92354-97CA-49BD-BDC9-866FB2E8BEBA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737B3-ADBF-4E8A-8B8F-AE3C0628A5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png"/><Relationship Id="rId7" Type="http://schemas.openxmlformats.org/officeDocument/2006/relationships/image" Target="../media/image37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25.jpeg"/><Relationship Id="rId9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eg"/><Relationship Id="rId3" Type="http://schemas.openxmlformats.org/officeDocument/2006/relationships/audio" Target="file:///C:\Users\&#1055;&#1086;&#1083;&#1080;&#1085;&#1072;\Desktop\&#1056;&#1040;&#1041;&#1054;&#1058;&#1040;\&#1044;&#1086;&#1087;.%20&#1088;&#1072;&#1073;&#1086;&#1090;&#1072;\&#1043;&#1086;&#1088;&#1086;&#1076;%20&#1079;&#1074;&#1091;&#1082;&#1086;&#1074;\&#1050;&#1091;&#1082;&#1091;&#1096;&#1082;&#1072;%20&#1086;&#1073;&#1088;&#1077;&#1079;.mp3" TargetMode="External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2" Type="http://schemas.openxmlformats.org/officeDocument/2006/relationships/audio" Target="file:///C:\Users\&#1055;&#1086;&#1083;&#1080;&#1085;&#1072;\Desktop\&#1056;&#1040;&#1041;&#1054;&#1058;&#1040;\&#1044;&#1086;&#1087;.%20&#1088;&#1072;&#1073;&#1086;&#1090;&#1072;\&#1043;&#1086;&#1088;&#1086;&#1076;%20&#1079;&#1074;&#1091;&#1082;&#1086;&#1074;\16.&#1056;&#1099;&#1095;&#1072;&#1085;&#1080;&#1077;%20&#1089;&#1086;&#1073;&#1072;&#1082;&#1080;%20-%20&#1086;&#1073;&#1088;&#1077;&#1079;.mp3" TargetMode="Externa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43;&#1086;&#1088;&#1086;&#1076;%20&#1079;&#1074;&#1091;&#1082;&#1086;&#1074;\&#1083;&#1077;&#1089;-&#1086;&#1073;&#1088;&#1077;&#1079;.mp3" TargetMode="External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7.png"/><Relationship Id="rId4" Type="http://schemas.openxmlformats.org/officeDocument/2006/relationships/audio" Target="file:///C:\Users\&#1055;&#1086;&#1083;&#1080;&#1085;&#1072;\Desktop\1%20&#1095;&#1072;&#1089;&#1099;%20&#1090;&#1080;&#1082;&#1072;&#1102;&#1090;%20-%20&#1095;&#1072;&#1089;&#1086;&#1074;.mp3" TargetMode="Externa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5;&#1086;&#1083;&#1080;&#1085;&#1072;\Desktop\&#1056;&#1040;&#1041;&#1054;&#1058;&#1040;\&#1044;&#1086;&#1087;.%20&#1088;&#1072;&#1073;&#1086;&#1090;&#1072;\&#1043;&#1086;&#1088;&#1086;&#1076;%20&#1079;&#1074;&#1091;&#1082;&#1086;&#1074;\VID-20170330-WA0000%20(online-video-cutter.com).mp4" TargetMode="Externa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5;&#1086;&#1083;&#1080;&#1085;&#1072;\Desktop\&#1056;&#1040;&#1041;&#1054;&#1058;&#1040;\&#1044;&#1086;&#1087;.%20&#1088;&#1072;&#1073;&#1086;&#1090;&#1072;\&#1043;&#1086;&#1088;&#1086;&#1076;%20&#1079;&#1074;&#1091;&#1082;&#1086;&#1074;\VID-20170331-WA0002.mp4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3480" y="2204864"/>
            <a:ext cx="4680520" cy="28083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i="1" dirty="0" smtClean="0">
                <a:solidFill>
                  <a:srgbClr val="0070C0"/>
                </a:solidFill>
              </a:rPr>
              <a:t>Мы коты ученые и можем без труда</a:t>
            </a:r>
          </a:p>
          <a:p>
            <a:pPr>
              <a:buNone/>
            </a:pPr>
            <a:r>
              <a:rPr lang="ru-RU" i="1" dirty="0" smtClean="0">
                <a:solidFill>
                  <a:srgbClr val="0070C0"/>
                </a:solidFill>
              </a:rPr>
              <a:t>Гласные-согласные различить всегда.</a:t>
            </a:r>
          </a:p>
          <a:p>
            <a:pPr>
              <a:buNone/>
            </a:pPr>
            <a:r>
              <a:rPr lang="ru-RU" i="1" dirty="0" smtClean="0">
                <a:solidFill>
                  <a:srgbClr val="0070C0"/>
                </a:solidFill>
              </a:rPr>
              <a:t>Как маги волшебники</a:t>
            </a:r>
          </a:p>
          <a:p>
            <a:pPr>
              <a:buNone/>
            </a:pPr>
            <a:r>
              <a:rPr lang="ru-RU" i="1" dirty="0" smtClean="0">
                <a:solidFill>
                  <a:srgbClr val="0070C0"/>
                </a:solidFill>
              </a:rPr>
              <a:t>Их превратить в слова.</a:t>
            </a:r>
            <a:endParaRPr lang="ru-RU" i="1" dirty="0"/>
          </a:p>
        </p:txBody>
      </p:sp>
      <p:pic>
        <p:nvPicPr>
          <p:cNvPr id="1026" name="Picture 2" descr="C:\Users\Полина\Desktop\РАБОТА\Доп. работа\Город звуков\depositphotos_104142068-stock-illustration-cute-character-cat-scientist-vec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267744" y="2636912"/>
            <a:ext cx="2183705" cy="24225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91680" y="476672"/>
            <a:ext cx="7452320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«Город звуков</a:t>
            </a:r>
            <a:r>
              <a:rPr lang="ru-RU" sz="54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» </a:t>
            </a:r>
            <a:r>
              <a:rPr lang="ru-RU" sz="44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Приключения </a:t>
            </a:r>
            <a:r>
              <a:rPr lang="ru-RU" sz="4400" b="1" dirty="0" err="1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Котобаса</a:t>
            </a:r>
            <a:endParaRPr lang="ru-RU" sz="4400" b="1" cap="none" spc="0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5517232"/>
            <a:ext cx="449999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r"/>
            <a:r>
              <a:rPr lang="ru-RU" sz="2000" b="1" cap="none" spc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МБДОУ №248</a:t>
            </a:r>
          </a:p>
          <a:p>
            <a:pPr algn="r"/>
            <a:r>
              <a:rPr lang="ru-RU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Учитель-логопед </a:t>
            </a:r>
            <a:r>
              <a:rPr lang="ru-RU" sz="20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Циглевкина</a:t>
            </a:r>
            <a:r>
              <a:rPr lang="ru-RU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И.И.</a:t>
            </a:r>
          </a:p>
          <a:p>
            <a:pPr algn="r"/>
            <a:r>
              <a:rPr lang="ru-RU" sz="2000" b="1" cap="none" spc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Учитель-логопед </a:t>
            </a:r>
            <a:r>
              <a:rPr lang="ru-RU" sz="20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Маленьких Т.В.</a:t>
            </a:r>
          </a:p>
          <a:p>
            <a:pPr algn="r"/>
            <a:r>
              <a:rPr lang="ru-RU" sz="2000" b="1" cap="none" spc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Педагог-психолог </a:t>
            </a:r>
            <a:r>
              <a:rPr lang="ru-RU" sz="2000" b="1" cap="none" spc="0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Подрезова</a:t>
            </a:r>
            <a:r>
              <a:rPr lang="ru-RU" sz="2000" b="1" cap="none" spc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П.А</a:t>
            </a:r>
            <a:r>
              <a:rPr lang="ru-RU" sz="2400" b="1" cap="none" spc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ru-RU" b="1" cap="none" spc="0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ина\Desktop\РАБОТА\Доп. работа\Город звуков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664" y="3501008"/>
            <a:ext cx="3024336" cy="3024336"/>
          </a:xfrm>
          <a:prstGeom prst="rect">
            <a:avLst/>
          </a:prstGeom>
          <a:noFill/>
        </p:spPr>
      </p:pic>
      <p:pic>
        <p:nvPicPr>
          <p:cNvPr id="1027" name="Picture 3" descr="C:\Users\Полина\Desktop\РАБОТА\Доп. работа\Город звуков\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301208"/>
            <a:ext cx="3102354" cy="1416407"/>
          </a:xfrm>
          <a:prstGeom prst="rect">
            <a:avLst/>
          </a:prstGeom>
          <a:noFill/>
        </p:spPr>
      </p:pic>
      <p:pic>
        <p:nvPicPr>
          <p:cNvPr id="1028" name="Picture 4" descr="C:\Users\Полина\Desktop\РАБОТА\Доп. работа\Город звуков\Без названия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132856"/>
            <a:ext cx="2028825" cy="2247900"/>
          </a:xfrm>
          <a:prstGeom prst="rect">
            <a:avLst/>
          </a:prstGeom>
          <a:noFill/>
        </p:spPr>
      </p:pic>
      <p:pic>
        <p:nvPicPr>
          <p:cNvPr id="1029" name="Picture 5" descr="C:\Users\Полина\Desktop\РАБОТА\Доп. работа\Город звуков\Без названия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84984"/>
            <a:ext cx="2705100" cy="1685925"/>
          </a:xfrm>
          <a:prstGeom prst="rect">
            <a:avLst/>
          </a:prstGeom>
          <a:noFill/>
        </p:spPr>
      </p:pic>
      <p:pic>
        <p:nvPicPr>
          <p:cNvPr id="1030" name="Picture 6" descr="C:\Users\Полина\Desktop\РАБОТА\Доп. работа\Город звуков\Без названия (6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4797152"/>
            <a:ext cx="2762772" cy="1872208"/>
          </a:xfrm>
          <a:prstGeom prst="rect">
            <a:avLst/>
          </a:prstGeom>
          <a:noFill/>
        </p:spPr>
      </p:pic>
      <p:pic>
        <p:nvPicPr>
          <p:cNvPr id="1031" name="Picture 7" descr="C:\Users\Полина\Desktop\РАБОТА\Доп. работа\Город звуков\Без названия (7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1340768"/>
            <a:ext cx="2342828" cy="1757121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5076056" y="404664"/>
            <a:ext cx="4067944" cy="2952328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800" dirty="0" err="1" smtClean="0">
                <a:solidFill>
                  <a:srgbClr val="0070C0"/>
                </a:solidFill>
              </a:rPr>
              <a:t>Котобас</a:t>
            </a:r>
            <a:r>
              <a:rPr lang="ru-RU" sz="2800" dirty="0" smtClean="0">
                <a:solidFill>
                  <a:srgbClr val="0070C0"/>
                </a:solidFill>
              </a:rPr>
              <a:t> запомни твердо: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Гласных – 6, согласных – много.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И живется им непросто,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Им встречаются преграды.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Чтобы их преодолеть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Надо потрудиться: 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Пошипеть и посвистеть,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 общем не лениться!</a:t>
            </a:r>
          </a:p>
          <a:p>
            <a:pPr>
              <a:buNone/>
            </a:pPr>
            <a:endParaRPr lang="ru-RU" sz="2800" dirty="0"/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0" y="0"/>
            <a:ext cx="4652392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800" dirty="0" smtClean="0">
                <a:solidFill>
                  <a:srgbClr val="0070C0"/>
                </a:solidFill>
              </a:rPr>
              <a:t>На картинки посмотри –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Первый звук назови!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895557" y="0"/>
            <a:ext cx="4248443" cy="252028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От ребят узнал </a:t>
            </a:r>
            <a:r>
              <a:rPr lang="ru-RU" sz="2800" dirty="0" err="1" smtClean="0">
                <a:solidFill>
                  <a:srgbClr val="0070C0"/>
                </a:solidFill>
              </a:rPr>
              <a:t>Котобас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Согласные звуки бывают подчас: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Твердыми и мягкими,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Звонкими - глухими,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 общем, непростыми.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293096"/>
            <a:ext cx="2022694" cy="2564904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365104"/>
            <a:ext cx="2115943" cy="2492896"/>
          </a:xfrm>
          <a:prstGeom prst="rect">
            <a:avLst/>
          </a:prstGeom>
          <a:noFill/>
          <a:ln w="28575">
            <a:solidFill>
              <a:srgbClr val="00CC00"/>
            </a:solidFill>
            <a:miter lim="800000"/>
            <a:headEnd/>
            <a:tailEnd/>
          </a:ln>
        </p:spPr>
      </p:pic>
      <p:grpSp>
        <p:nvGrpSpPr>
          <p:cNvPr id="10" name="Группа 9"/>
          <p:cNvGrpSpPr/>
          <p:nvPr/>
        </p:nvGrpSpPr>
        <p:grpSpPr>
          <a:xfrm>
            <a:off x="1619672" y="1412776"/>
            <a:ext cx="3708920" cy="1368152"/>
            <a:chOff x="179512" y="476672"/>
            <a:chExt cx="4104456" cy="1440160"/>
          </a:xfrm>
        </p:grpSpPr>
        <p:pic>
          <p:nvPicPr>
            <p:cNvPr id="2052" name="Picture 4" descr="C:\Users\Полина\Desktop\РАБОТА\Доп. работа\Город звуков\images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67744" y="548680"/>
              <a:ext cx="1991501" cy="1291977"/>
            </a:xfrm>
            <a:prstGeom prst="rect">
              <a:avLst/>
            </a:prstGeom>
            <a:noFill/>
          </p:spPr>
        </p:pic>
        <p:pic>
          <p:nvPicPr>
            <p:cNvPr id="2053" name="Picture 5" descr="C:\Users\Полина\Desktop\РАБОТА\Доп. работа\Город звуков\412120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512" y="476672"/>
              <a:ext cx="1699611" cy="1335609"/>
            </a:xfrm>
            <a:prstGeom prst="rect">
              <a:avLst/>
            </a:prstGeom>
            <a:noFill/>
          </p:spPr>
        </p:pic>
        <p:sp>
          <p:nvSpPr>
            <p:cNvPr id="9" name="Прямоугольник 8"/>
            <p:cNvSpPr/>
            <p:nvPr/>
          </p:nvSpPr>
          <p:spPr>
            <a:xfrm>
              <a:off x="179512" y="476672"/>
              <a:ext cx="4104456" cy="1440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0" y="2924944"/>
            <a:ext cx="3672408" cy="1301895"/>
            <a:chOff x="0" y="1556792"/>
            <a:chExt cx="4067944" cy="1419045"/>
          </a:xfrm>
        </p:grpSpPr>
        <p:pic>
          <p:nvPicPr>
            <p:cNvPr id="2054" name="Picture 6" descr="C:\Users\Полина\Desktop\РАБОТА\Доп. работа\Город звуков\Без названия (9)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994090" y="1635280"/>
              <a:ext cx="1962919" cy="1340557"/>
            </a:xfrm>
            <a:prstGeom prst="rect">
              <a:avLst/>
            </a:prstGeom>
            <a:noFill/>
          </p:spPr>
        </p:pic>
        <p:pic>
          <p:nvPicPr>
            <p:cNvPr id="2055" name="Picture 7" descr="C:\Users\Полина\Desktop\РАБОТА\Доп. работа\Город звуков\Без названия (8)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9512" y="1628800"/>
              <a:ext cx="1403648" cy="1301236"/>
            </a:xfrm>
            <a:prstGeom prst="rect">
              <a:avLst/>
            </a:prstGeom>
            <a:noFill/>
          </p:spPr>
        </p:pic>
        <p:sp>
          <p:nvSpPr>
            <p:cNvPr id="13" name="Прямоугольник 12"/>
            <p:cNvSpPr/>
            <p:nvPr/>
          </p:nvSpPr>
          <p:spPr>
            <a:xfrm>
              <a:off x="0" y="1556792"/>
              <a:ext cx="4067944" cy="141277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0" y="0"/>
            <a:ext cx="3672408" cy="1368152"/>
            <a:chOff x="0" y="3068960"/>
            <a:chExt cx="4067944" cy="1440160"/>
          </a:xfrm>
        </p:grpSpPr>
        <p:pic>
          <p:nvPicPr>
            <p:cNvPr id="2056" name="Picture 8" descr="C:\Users\Полина\Desktop\РАБОТА\Доп. работа\Город звуков\Без названия (10)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52464" y="3068960"/>
              <a:ext cx="1296144" cy="1296144"/>
            </a:xfrm>
            <a:prstGeom prst="rect">
              <a:avLst/>
            </a:prstGeom>
            <a:noFill/>
          </p:spPr>
        </p:pic>
        <p:pic>
          <p:nvPicPr>
            <p:cNvPr id="2057" name="Picture 9" descr="C:\Users\Полина\Desktop\РАБОТА\Доп. работа\Город звуков\images (4)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58374" y="3068960"/>
              <a:ext cx="1473652" cy="1440160"/>
            </a:xfrm>
            <a:prstGeom prst="rect">
              <a:avLst/>
            </a:prstGeom>
            <a:noFill/>
          </p:spPr>
        </p:pic>
        <p:sp>
          <p:nvSpPr>
            <p:cNvPr id="16" name="Прямоугольник 15"/>
            <p:cNvSpPr/>
            <p:nvPr/>
          </p:nvSpPr>
          <p:spPr>
            <a:xfrm>
              <a:off x="0" y="3068960"/>
              <a:ext cx="4067944" cy="141277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5220072" y="2852936"/>
            <a:ext cx="3672408" cy="1440160"/>
            <a:chOff x="0" y="4653136"/>
            <a:chExt cx="4067944" cy="1412776"/>
          </a:xfrm>
        </p:grpSpPr>
        <p:pic>
          <p:nvPicPr>
            <p:cNvPr id="2058" name="Picture 10" descr="C:\Users\Полина\Desktop\РАБОТА\Доп. работа\Город звуков\Без названия (12)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979712" y="4653136"/>
              <a:ext cx="1826553" cy="1368152"/>
            </a:xfrm>
            <a:prstGeom prst="rect">
              <a:avLst/>
            </a:prstGeom>
            <a:noFill/>
          </p:spPr>
        </p:pic>
        <p:pic>
          <p:nvPicPr>
            <p:cNvPr id="2059" name="Picture 11" descr="C:\Users\Полина\Desktop\РАБОТА\Доп. работа\Город звуков\Без названия (11)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79512" y="4725144"/>
              <a:ext cx="1645107" cy="1296144"/>
            </a:xfrm>
            <a:prstGeom prst="rect">
              <a:avLst/>
            </a:prstGeom>
            <a:noFill/>
          </p:spPr>
        </p:pic>
        <p:sp>
          <p:nvSpPr>
            <p:cNvPr id="24" name="Прямоугольник 23"/>
            <p:cNvSpPr/>
            <p:nvPr/>
          </p:nvSpPr>
          <p:spPr>
            <a:xfrm>
              <a:off x="0" y="4653136"/>
              <a:ext cx="4067944" cy="141277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1376 L 0.30712 0.8404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" y="351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71 0.11009 L 0.12795 0.50879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199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4 0.11518 L 0.29931 0.17808 " pathEditMode="relative" ptsTypes="AA"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785 0.11564 L -0.2875 0.0527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-31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Ожидаемые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340768"/>
            <a:ext cx="7056784" cy="5517232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tx2"/>
              </a:buClr>
            </a:pPr>
            <a:r>
              <a:rPr lang="ru-RU" dirty="0" smtClean="0"/>
              <a:t>Овладение детьми навыками звукобуквенного анализа и синтеза</a:t>
            </a:r>
          </a:p>
          <a:p>
            <a:pPr algn="just">
              <a:buClr>
                <a:schemeClr val="tx2"/>
              </a:buClr>
            </a:pPr>
            <a:r>
              <a:rPr lang="ru-RU" dirty="0" smtClean="0"/>
              <a:t>Развитие коммуникативных способностей детей  через совместную деятельность с родителями и педагогами</a:t>
            </a:r>
          </a:p>
          <a:p>
            <a:pPr algn="just">
              <a:buClr>
                <a:schemeClr val="tx2"/>
              </a:buClr>
            </a:pPr>
            <a:r>
              <a:rPr lang="ru-RU" dirty="0" smtClean="0"/>
              <a:t>Повышение заинтересованных родителей в вопросах подготовки детей к обучению в школе</a:t>
            </a:r>
          </a:p>
          <a:p>
            <a:pPr algn="just">
              <a:buClr>
                <a:schemeClr val="tx2"/>
              </a:buClr>
            </a:pPr>
            <a:r>
              <a:rPr lang="ru-RU" dirty="0" smtClean="0"/>
              <a:t>Появление интереса к овладению навыком чтения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059016" cy="1143000"/>
          </a:xfrm>
        </p:spPr>
        <p:txBody>
          <a:bodyPr/>
          <a:lstStyle/>
          <a:p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Актуальность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412776"/>
            <a:ext cx="6912768" cy="4713387"/>
          </a:xfrm>
        </p:spPr>
        <p:txBody>
          <a:bodyPr>
            <a:normAutofit fontScale="85000" lnSpcReduction="20000"/>
          </a:bodyPr>
          <a:lstStyle/>
          <a:p>
            <a:pPr indent="342900" algn="just">
              <a:buNone/>
            </a:pPr>
            <a:r>
              <a:rPr lang="ru-RU" dirty="0" smtClean="0"/>
              <a:t>	В настоящее время проблема подготовки детей с речевыми нарушениями к овладению грамоте является особо актуальной. В условиях модернизации дошкольного образования один из критериев выпускника в области «Коммуникация» - ребенок должен овладеть всеми средствами звукового анализа слов, определять основные качественные характеристики звуков в слове (гласный-согласный, </a:t>
            </a:r>
            <a:r>
              <a:rPr lang="ru-RU" dirty="0" err="1" smtClean="0"/>
              <a:t>твердый-мягкий</a:t>
            </a:r>
            <a:r>
              <a:rPr lang="ru-RU" dirty="0" smtClean="0"/>
              <a:t>), место звука в слове, проявлять интерес к чтению.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88640"/>
            <a:ext cx="7200800" cy="6480720"/>
          </a:xfrm>
        </p:spPr>
        <p:txBody>
          <a:bodyPr>
            <a:normAutofit fontScale="85000" lnSpcReduction="20000"/>
          </a:bodyPr>
          <a:lstStyle/>
          <a:p>
            <a:pPr indent="342900" algn="just">
              <a:buNone/>
            </a:pP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Цель:  </a:t>
            </a:r>
            <a:r>
              <a:rPr lang="ru-RU" dirty="0" smtClean="0"/>
              <a:t>создание эмоционально-благоприятных условий для формирования звуковой аналитико-синтетической активности как предпосылки обучения грамоте.</a:t>
            </a:r>
          </a:p>
          <a:p>
            <a:pPr indent="342900" algn="just">
              <a:buNone/>
            </a:pP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Задачи:</a:t>
            </a:r>
          </a:p>
          <a:p>
            <a:pPr indent="342900" algn="just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dirty="0" smtClean="0"/>
              <a:t>формирование умения у детей дифференцировать речевые - неречевые звуки;</a:t>
            </a:r>
          </a:p>
          <a:p>
            <a:pPr indent="342900" algn="just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dirty="0" smtClean="0"/>
              <a:t>формирование понятий «гласный», «согласный» звуки, умение их различать и определять качественные характеристики звука;</a:t>
            </a:r>
          </a:p>
          <a:p>
            <a:pPr indent="342900" algn="just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dirty="0" smtClean="0"/>
              <a:t>формирование навыка звукового анализа и синтеза;</a:t>
            </a:r>
          </a:p>
          <a:p>
            <a:pPr indent="342900" algn="just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ru-RU" dirty="0" smtClean="0"/>
              <a:t>развитие познавательного интереса и лингвистического мышления посредством использования игровых технологий.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 w="1143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Планирование реализации практико-ориентированного проекта «Город звуков»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1600200"/>
            <a:ext cx="6948264" cy="5257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i="1" dirty="0" smtClean="0">
                <a:ln w="11430"/>
                <a:solidFill>
                  <a:srgbClr val="0070C0"/>
                </a:solidFill>
              </a:rPr>
              <a:t>I </a:t>
            </a:r>
            <a:r>
              <a:rPr lang="ru-RU" i="1" dirty="0" smtClean="0">
                <a:ln w="11430"/>
                <a:solidFill>
                  <a:srgbClr val="0070C0"/>
                </a:solidFill>
              </a:rPr>
              <a:t>этап – подготовительный: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ru-RU" i="1" dirty="0" smtClean="0">
                <a:ln w="11430"/>
              </a:rPr>
              <a:t>разработка плана проекта;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ru-RU" i="1" dirty="0" smtClean="0">
                <a:ln w="11430"/>
              </a:rPr>
              <a:t>подготовка наглядно-методического обеспечения с использованием ИКТ;</a:t>
            </a:r>
          </a:p>
          <a:p>
            <a:pPr>
              <a:buNone/>
            </a:pPr>
            <a:r>
              <a:rPr lang="en-US" i="1" dirty="0" smtClean="0">
                <a:ln w="11430"/>
                <a:solidFill>
                  <a:srgbClr val="0070C0"/>
                </a:solidFill>
              </a:rPr>
              <a:t>II </a:t>
            </a:r>
            <a:r>
              <a:rPr lang="ru-RU" i="1" dirty="0" smtClean="0">
                <a:ln w="11430"/>
                <a:solidFill>
                  <a:srgbClr val="0070C0"/>
                </a:solidFill>
              </a:rPr>
              <a:t>этап – практический: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ru-RU" i="1" dirty="0" smtClean="0">
                <a:ln w="11430"/>
              </a:rPr>
              <a:t>создание макета «Город звуков»;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ru-RU" i="1" dirty="0" smtClean="0">
                <a:ln w="11430"/>
              </a:rPr>
              <a:t>постепенное заполнение домиков с изображением символов звуков в соответствии с календарно-тематическим планированием (2 года обучения);</a:t>
            </a:r>
          </a:p>
          <a:p>
            <a:pPr>
              <a:buNone/>
            </a:pPr>
            <a:r>
              <a:rPr lang="en-US" i="1" dirty="0" smtClean="0">
                <a:ln w="11430"/>
                <a:solidFill>
                  <a:srgbClr val="0070C0"/>
                </a:solidFill>
              </a:rPr>
              <a:t>III </a:t>
            </a:r>
            <a:r>
              <a:rPr lang="ru-RU" i="1" dirty="0" smtClean="0">
                <a:ln w="11430"/>
                <a:solidFill>
                  <a:srgbClr val="0070C0"/>
                </a:solidFill>
              </a:rPr>
              <a:t>этап – заключительный</a:t>
            </a:r>
            <a:endParaRPr lang="ru-RU" dirty="0"/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ru-RU" i="1" dirty="0" smtClean="0">
                <a:ln w="11430"/>
              </a:rPr>
              <a:t>презентация проекта;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ru-RU" i="1" dirty="0" smtClean="0">
                <a:ln w="11430"/>
              </a:rPr>
              <a:t>проведение речевого праздника «В мире звуков».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8696" y="188640"/>
            <a:ext cx="5565304" cy="2232248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dirty="0" err="1" smtClean="0">
                <a:solidFill>
                  <a:srgbClr val="0070C0"/>
                </a:solidFill>
              </a:rPr>
              <a:t>Котобас</a:t>
            </a:r>
            <a:r>
              <a:rPr lang="ru-RU" sz="2800" dirty="0" smtClean="0">
                <a:solidFill>
                  <a:srgbClr val="0070C0"/>
                </a:solidFill>
              </a:rPr>
              <a:t> проснулся рано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И услышал за окном: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Шум дождя и капель звук.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Как шуршит за стенкой мышь,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Поезд мчится вдалеке,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Рыбка плещется в реке.</a:t>
            </a:r>
          </a:p>
          <a:p>
            <a:pPr algn="ctr">
              <a:spcBef>
                <a:spcPts val="0"/>
              </a:spcBef>
              <a:buNone/>
            </a:pPr>
            <a:endParaRPr lang="ru-RU" sz="2800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2050" name="Picture 2" descr="C:\Users\Полина\Desktop\РАБОТА\Доп. работа\Город звуков\лес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836712"/>
            <a:ext cx="2765108" cy="1728192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1115616" y="4869160"/>
            <a:ext cx="7092280" cy="1700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подумал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Котобас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>
                <a:solidFill>
                  <a:srgbClr val="0070C0"/>
                </a:solidFill>
              </a:rPr>
              <a:t>Мир без звуков был бы грустный,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Серый</a:t>
            </a:r>
            <a:r>
              <a:rPr lang="ru-RU" sz="3200" dirty="0" smtClean="0">
                <a:solidFill>
                  <a:srgbClr val="0070C0"/>
                </a:solidFill>
              </a:rPr>
              <a:t>, скучный и «невкусный».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1" name="Picture 3" descr="C:\Users\Полина\Desktop\РАБОТА\Доп. работа\Город звуков\соба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683568" y="3140968"/>
            <a:ext cx="2725566" cy="1512168"/>
          </a:xfrm>
          <a:prstGeom prst="rect">
            <a:avLst/>
          </a:prstGeom>
          <a:noFill/>
        </p:spPr>
      </p:pic>
      <p:pic>
        <p:nvPicPr>
          <p:cNvPr id="2052" name="Picture 4" descr="C:\Users\Полина\Desktop\РАБОТА\Доп. работа\Город звуков\кукушк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3140968"/>
            <a:ext cx="2007943" cy="1584176"/>
          </a:xfrm>
          <a:prstGeom prst="rect">
            <a:avLst/>
          </a:prstGeom>
          <a:noFill/>
        </p:spPr>
      </p:pic>
      <p:pic>
        <p:nvPicPr>
          <p:cNvPr id="12" name="лес-обрез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755576" y="908720"/>
            <a:ext cx="304800" cy="304800"/>
          </a:xfrm>
          <a:prstGeom prst="rect">
            <a:avLst/>
          </a:prstGeom>
        </p:spPr>
      </p:pic>
      <p:pic>
        <p:nvPicPr>
          <p:cNvPr id="13" name="16.Рычание собаки - обрез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 cstate="print"/>
          <a:stretch>
            <a:fillRect/>
          </a:stretch>
        </p:blipFill>
        <p:spPr>
          <a:xfrm>
            <a:off x="899592" y="3068960"/>
            <a:ext cx="304800" cy="304800"/>
          </a:xfrm>
          <a:prstGeom prst="rect">
            <a:avLst/>
          </a:prstGeom>
        </p:spPr>
      </p:pic>
      <p:pic>
        <p:nvPicPr>
          <p:cNvPr id="14" name="Кукушка обрез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 cstate="print"/>
          <a:stretch>
            <a:fillRect/>
          </a:stretch>
        </p:blipFill>
        <p:spPr>
          <a:xfrm>
            <a:off x="4067944" y="3140968"/>
            <a:ext cx="304800" cy="3048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11560" y="692696"/>
            <a:ext cx="2952328" cy="1944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0" y="69269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851920" y="2996952"/>
            <a:ext cx="2160240" cy="18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0" y="292494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11560" y="3068960"/>
            <a:ext cx="2952328" cy="17281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16216" y="2996952"/>
            <a:ext cx="2232248" cy="18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995936" y="234888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156176" y="242088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26" name="1 часы тикают - часов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2" cstate="print"/>
          <a:stretch>
            <a:fillRect/>
          </a:stretch>
        </p:blipFill>
        <p:spPr>
          <a:xfrm>
            <a:off x="6660232" y="3068960"/>
            <a:ext cx="304800" cy="304800"/>
          </a:xfrm>
          <a:prstGeom prst="rect">
            <a:avLst/>
          </a:prstGeom>
        </p:spPr>
      </p:pic>
      <p:pic>
        <p:nvPicPr>
          <p:cNvPr id="1026" name="Picture 2" descr="C:\Users\Полина\Desktop\РАБОТА\Доп. работа\Город звуков\Без названия (14)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76256" y="3068960"/>
            <a:ext cx="1631784" cy="1639069"/>
          </a:xfrm>
          <a:prstGeom prst="rect">
            <a:avLst/>
          </a:prstGeom>
          <a:noFill/>
        </p:spPr>
      </p:pic>
      <p:sp>
        <p:nvSpPr>
          <p:cNvPr id="27" name="Содержимое 2"/>
          <p:cNvSpPr txBox="1">
            <a:spLocks/>
          </p:cNvSpPr>
          <p:nvPr/>
        </p:nvSpPr>
        <p:spPr>
          <a:xfrm>
            <a:off x="251520" y="0"/>
            <a:ext cx="3932312" cy="6926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Послушай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скажи,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800" baseline="0" dirty="0" smtClean="0">
                <a:solidFill>
                  <a:srgbClr val="0070C0"/>
                </a:solidFill>
              </a:rPr>
              <a:t>Что же слышишь</a:t>
            </a:r>
            <a:r>
              <a:rPr lang="ru-RU" sz="2800" dirty="0" smtClean="0">
                <a:solidFill>
                  <a:srgbClr val="0070C0"/>
                </a:solidFill>
              </a:rPr>
              <a:t> ты?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46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55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39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3710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5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0032" y="0"/>
            <a:ext cx="4283968" cy="37890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err="1" smtClean="0">
                <a:solidFill>
                  <a:srgbClr val="0070C0"/>
                </a:solidFill>
              </a:rPr>
              <a:t>Котобас</a:t>
            </a:r>
            <a:r>
              <a:rPr lang="ru-RU" sz="2800" dirty="0" smtClean="0">
                <a:solidFill>
                  <a:srgbClr val="0070C0"/>
                </a:solidFill>
              </a:rPr>
              <a:t> решил узнать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Как же звуки различать?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Открывает ротик он 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Это настоящий дом!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Кто хозяин в доме том?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 нем хозяин </a:t>
            </a:r>
            <a:endParaRPr lang="ru-RU" sz="28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2564904"/>
            <a:ext cx="651500" cy="108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1979712" y="3861048"/>
            <a:ext cx="5544616" cy="2636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Догадался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Котобас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800" baseline="0" dirty="0" smtClean="0">
                <a:solidFill>
                  <a:srgbClr val="0070C0"/>
                </a:solidFill>
              </a:rPr>
              <a:t>Получился «рак» у нас!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800" dirty="0" smtClean="0">
                <a:solidFill>
                  <a:srgbClr val="0070C0"/>
                </a:solidFill>
              </a:rPr>
              <a:t>Слово состоит из звуков –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800" dirty="0" smtClean="0">
                <a:solidFill>
                  <a:srgbClr val="0070C0"/>
                </a:solidFill>
              </a:rPr>
              <a:t>Настоящая наука!</a:t>
            </a:r>
            <a:r>
              <a:rPr lang="ru-RU" sz="2800" baseline="0" dirty="0" smtClean="0">
                <a:solidFill>
                  <a:srgbClr val="0070C0"/>
                </a:solidFill>
              </a:rPr>
              <a:t>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VID-20170330-WA0000 (online-video-cutter.com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5536" y="332656"/>
            <a:ext cx="4560506" cy="3420379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36096" y="1124744"/>
            <a:ext cx="3707904" cy="20882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В детский сад я пойду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Там ребяток расспрошу</a:t>
            </a:r>
            <a:r>
              <a:rPr lang="ru-RU" sz="2400" dirty="0" smtClean="0"/>
              <a:t>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Как звуки речи различать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И слова составлять.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979712" y="5373216"/>
            <a:ext cx="5328592" cy="1252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Мне ребята рассказали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>
                <a:solidFill>
                  <a:srgbClr val="0070C0"/>
                </a:solidFill>
              </a:rPr>
              <a:t>Как в </a:t>
            </a:r>
            <a:r>
              <a:rPr lang="ru-RU" sz="3200" dirty="0" err="1" smtClean="0">
                <a:solidFill>
                  <a:srgbClr val="0070C0"/>
                </a:solidFill>
              </a:rPr>
              <a:t>Звукоград</a:t>
            </a:r>
            <a:r>
              <a:rPr lang="ru-RU" sz="3200" dirty="0" smtClean="0">
                <a:solidFill>
                  <a:srgbClr val="0070C0"/>
                </a:solidFill>
              </a:rPr>
              <a:t> они играли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 descr="C:\Users\Полина\Desktop\РАБОТА\Доп. работа\Город звуков\Zvukograd-033-si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5572217" cy="486916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7784" y="0"/>
            <a:ext cx="4680520" cy="22048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Звуки гласные живут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Громко песенки поют. 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Не мешает им ничто,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Их голос слышен далеко</a:t>
            </a:r>
            <a:endParaRPr lang="ru-RU" sz="28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483768" y="5505872"/>
            <a:ext cx="4824536" cy="13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Послушай звуки, повтори.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>
                <a:solidFill>
                  <a:srgbClr val="0070C0"/>
                </a:solidFill>
              </a:rPr>
              <a:t>Сколько их, назови?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VID-20170331-WA000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55776" y="2060848"/>
            <a:ext cx="4704523" cy="352839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914400" y="0"/>
            <a:ext cx="8229600" cy="16288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err="1" smtClean="0">
                <a:solidFill>
                  <a:srgbClr val="0070C0"/>
                </a:solidFill>
              </a:rPr>
              <a:t>Котобас</a:t>
            </a:r>
            <a:r>
              <a:rPr lang="ru-RU" dirty="0" smtClean="0">
                <a:solidFill>
                  <a:srgbClr val="0070C0"/>
                </a:solidFill>
              </a:rPr>
              <a:t> просит помощи у вас.</a:t>
            </a:r>
          </a:p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Гласный в слове назовите,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К нужной букве приведите.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11054"/>
            <a:ext cx="1331640" cy="134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5517232"/>
            <a:ext cx="1333171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5517232"/>
            <a:ext cx="1340768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5517232"/>
            <a:ext cx="135226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5517232"/>
            <a:ext cx="1348407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99412" y="5517232"/>
            <a:ext cx="1344588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C:\Users\Полина\Desktop\РАБОТА\Доп. работа\Город звуков\Без названия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4208" y="1700808"/>
            <a:ext cx="1368152" cy="1368152"/>
          </a:xfrm>
          <a:prstGeom prst="rect">
            <a:avLst/>
          </a:prstGeom>
          <a:noFill/>
        </p:spPr>
      </p:pic>
      <p:pic>
        <p:nvPicPr>
          <p:cNvPr id="5129" name="Picture 9" descr="C:\Users\Полина\Desktop\РАБОТА\Доп. работа\Город звуков\Без названия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59824" y="1700808"/>
            <a:ext cx="1584176" cy="1186603"/>
          </a:xfrm>
          <a:prstGeom prst="rect">
            <a:avLst/>
          </a:prstGeom>
          <a:noFill/>
        </p:spPr>
      </p:pic>
      <p:pic>
        <p:nvPicPr>
          <p:cNvPr id="5130" name="Picture 10" descr="C:\Users\Полина\Desktop\РАБОТА\Доп. работа\Город звуков\Без названия (3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63888" y="1772816"/>
            <a:ext cx="1209997" cy="1656184"/>
          </a:xfrm>
          <a:prstGeom prst="rect">
            <a:avLst/>
          </a:prstGeom>
          <a:noFill/>
        </p:spPr>
      </p:pic>
      <p:pic>
        <p:nvPicPr>
          <p:cNvPr id="5131" name="Picture 11" descr="C:\Users\Полина\Desktop\РАБОТА\Доп. работа\Город звуков\Без названия (2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60032" y="1916832"/>
            <a:ext cx="1656184" cy="1235768"/>
          </a:xfrm>
          <a:prstGeom prst="rect">
            <a:avLst/>
          </a:prstGeom>
          <a:noFill/>
        </p:spPr>
      </p:pic>
      <p:pic>
        <p:nvPicPr>
          <p:cNvPr id="5132" name="Picture 12" descr="C:\Users\Полина\Desktop\РАБОТА\Доп. работа\Город звуков\images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35696" y="2060848"/>
            <a:ext cx="1550728" cy="1006028"/>
          </a:xfrm>
          <a:prstGeom prst="rect">
            <a:avLst/>
          </a:prstGeom>
          <a:noFill/>
        </p:spPr>
      </p:pic>
      <p:pic>
        <p:nvPicPr>
          <p:cNvPr id="5133" name="Picture 13" descr="C:\Users\Полина\Desktop\РАБОТА\Доп. работа\Город звуков\340_1_main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628800"/>
            <a:ext cx="1570484" cy="157048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12696 L 0.32761 0.33672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" y="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71 0.08418 L 0.2934 0.34644 " pathEditMode="relative" ptsTypes="AA">
                                      <p:cBhvr>
                                        <p:cTn id="78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13112 L 0.29618 0.28862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0.09899 L 0.2875 0.3402 " pathEditMode="relative" ptsTypes="AA">
                                      <p:cBhvr>
                                        <p:cTn id="86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55227E-6 L -0.54722 0.35153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" y="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79 0.09181 L -0.83073 0.38576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444</Words>
  <Application>Microsoft Office PowerPoint</Application>
  <PresentationFormat>Экран (4:3)</PresentationFormat>
  <Paragraphs>87</Paragraphs>
  <Slides>12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Актуальность</vt:lpstr>
      <vt:lpstr>Слайд 3</vt:lpstr>
      <vt:lpstr>Планирование реализации практико-ориентированного проекта «Город звуков»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Ожидаемые результаты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Полина</dc:creator>
  <cp:lastModifiedBy>Полина</cp:lastModifiedBy>
  <cp:revision>57</cp:revision>
  <dcterms:created xsi:type="dcterms:W3CDTF">2017-03-25T09:55:08Z</dcterms:created>
  <dcterms:modified xsi:type="dcterms:W3CDTF">2017-03-31T09:05:45Z</dcterms:modified>
</cp:coreProperties>
</file>