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68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92354-97CA-49BD-BDC9-866FB2E8BEB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37B3-ADBF-4E8A-8B8F-AE3C0628A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audio" Target="file:///C:\Users\&#1055;&#1086;&#1083;&#1080;&#1085;&#1072;\Desktop\&#1056;&#1040;&#1041;&#1054;&#1058;&#1040;\&#1044;&#1086;&#1087;.%20&#1088;&#1072;&#1073;&#1086;&#1090;&#1072;\&#1043;&#1086;&#1088;&#1086;&#1076;%20&#1079;&#1074;&#1091;&#1082;&#1086;&#1074;\&#1050;&#1091;&#1082;&#1091;&#1096;&#1082;&#1072;%20&#1086;&#1073;&#1088;&#1077;&#1079;.mp3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audio" Target="file:///C:\Users\&#1055;&#1086;&#1083;&#1080;&#1085;&#1072;\Desktop\&#1056;&#1040;&#1041;&#1054;&#1058;&#1040;\&#1044;&#1086;&#1087;.%20&#1088;&#1072;&#1073;&#1086;&#1090;&#1072;\&#1043;&#1086;&#1088;&#1086;&#1076;%20&#1079;&#1074;&#1091;&#1082;&#1086;&#1074;\16.&#1056;&#1099;&#1095;&#1072;&#1085;&#1080;&#1077;%20&#1089;&#1086;&#1073;&#1072;&#1082;&#1080;%20-%20&#1086;&#1073;&#1088;&#1077;&#1079;.mp3" TargetMode="External"/><Relationship Id="rId1" Type="http://schemas.openxmlformats.org/officeDocument/2006/relationships/audio" Target="file:///C:\Users\&#1055;&#1086;&#1083;&#1080;&#1085;&#1072;\Desktop\&#1056;&#1040;&#1041;&#1054;&#1058;&#1040;\&#1044;&#1086;&#1087;.%20&#1088;&#1072;&#1073;&#1086;&#1090;&#1072;\&#1043;&#1086;&#1088;&#1086;&#1076;%20&#1079;&#1074;&#1091;&#1082;&#1086;&#1074;\&#1083;&#1077;&#1089;-&#1086;&#1073;&#1088;&#1077;&#1079;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file:///C:\Users\&#1055;&#1086;&#1083;&#1080;&#1085;&#1072;\Desktop\1%20&#1095;&#1072;&#1089;&#1099;%20&#1090;&#1080;&#1082;&#1072;&#1102;&#1090;%20-%20&#1095;&#1072;&#1089;&#1086;&#1074;.mp3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080;&#1085;&#1072;\Desktop\&#1056;&#1040;&#1041;&#1054;&#1058;&#1040;\&#1044;&#1086;&#1087;.%20&#1088;&#1072;&#1073;&#1086;&#1090;&#1072;\&#1043;&#1086;&#1088;&#1086;&#1076;%20&#1079;&#1074;&#1091;&#1082;&#1086;&#1074;\VID-20170330-WA0000%20(online-video-cutter.com).mp4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080;&#1085;&#1072;\Desktop\&#1056;&#1040;&#1041;&#1054;&#1058;&#1040;\&#1044;&#1086;&#1087;.%20&#1088;&#1072;&#1073;&#1086;&#1090;&#1072;\&#1043;&#1086;&#1088;&#1086;&#1076;%20&#1079;&#1074;&#1091;&#1082;&#1086;&#1074;\VID-20170331-WA0002.mp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3480" y="2204864"/>
            <a:ext cx="4680520" cy="28083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Мы коты ученые и можем без труда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Гласные-согласные различить всегда.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Как маги волшебники</a:t>
            </a:r>
          </a:p>
          <a:p>
            <a:pPr>
              <a:buNone/>
            </a:pPr>
            <a:r>
              <a:rPr lang="ru-RU" i="1" dirty="0" smtClean="0">
                <a:solidFill>
                  <a:srgbClr val="0070C0"/>
                </a:solidFill>
              </a:rPr>
              <a:t>Их превратить в слова.</a:t>
            </a:r>
            <a:endParaRPr lang="ru-RU" i="1" dirty="0"/>
          </a:p>
        </p:txBody>
      </p:sp>
      <p:pic>
        <p:nvPicPr>
          <p:cNvPr id="1026" name="Picture 2" descr="C:\Users\Полина\Desktop\РАБОТА\Доп. работа\Город звуков\depositphotos_104142068-stock-illustration-cute-character-cat-scientist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67744" y="2636912"/>
            <a:ext cx="2183705" cy="24225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91680" y="476672"/>
            <a:ext cx="745232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«Город звуков</a:t>
            </a: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Приключения </a:t>
            </a:r>
            <a:r>
              <a:rPr lang="ru-RU" sz="4400" b="1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Котобаса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517232"/>
            <a:ext cx="449999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МБДОУ №248</a:t>
            </a:r>
          </a:p>
          <a:p>
            <a:pPr algn="r"/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Учитель-логопед </a:t>
            </a:r>
            <a:r>
              <a:rPr lang="ru-RU" sz="2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Циглевкина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И.И.</a:t>
            </a:r>
          </a:p>
          <a:p>
            <a:pPr algn="r"/>
            <a:r>
              <a:rPr lang="ru-RU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Учитель-логопед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Маленьких Т.В.</a:t>
            </a:r>
          </a:p>
          <a:p>
            <a:pPr algn="r"/>
            <a:r>
              <a:rPr lang="ru-RU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Педагог-психолог </a:t>
            </a:r>
            <a:r>
              <a:rPr lang="ru-RU" sz="2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Подрезова</a:t>
            </a:r>
            <a:r>
              <a:rPr lang="ru-RU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П.А</a:t>
            </a:r>
            <a:r>
              <a:rPr lang="ru-RU" sz="24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ина\Desktop\РАБОТА\Доп. работа\Город звуков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3501008"/>
            <a:ext cx="3024336" cy="3024336"/>
          </a:xfrm>
          <a:prstGeom prst="rect">
            <a:avLst/>
          </a:prstGeom>
          <a:noFill/>
        </p:spPr>
      </p:pic>
      <p:pic>
        <p:nvPicPr>
          <p:cNvPr id="1027" name="Picture 3" descr="C:\Users\Полина\Desktop\РАБОТА\Доп. работа\Город звуков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01208"/>
            <a:ext cx="3102354" cy="1416407"/>
          </a:xfrm>
          <a:prstGeom prst="rect">
            <a:avLst/>
          </a:prstGeom>
          <a:noFill/>
        </p:spPr>
      </p:pic>
      <p:pic>
        <p:nvPicPr>
          <p:cNvPr id="1028" name="Picture 4" descr="C:\Users\Полина\Desktop\РАБОТА\Доп. работа\Город звуков\Без названия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2028825" cy="2247900"/>
          </a:xfrm>
          <a:prstGeom prst="rect">
            <a:avLst/>
          </a:prstGeom>
          <a:noFill/>
        </p:spPr>
      </p:pic>
      <p:pic>
        <p:nvPicPr>
          <p:cNvPr id="1029" name="Picture 5" descr="C:\Users\Полина\Desktop\РАБОТА\Доп. работа\Город звуков\Без названия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284984"/>
            <a:ext cx="2705100" cy="1685925"/>
          </a:xfrm>
          <a:prstGeom prst="rect">
            <a:avLst/>
          </a:prstGeom>
          <a:noFill/>
        </p:spPr>
      </p:pic>
      <p:pic>
        <p:nvPicPr>
          <p:cNvPr id="1030" name="Picture 6" descr="C:\Users\Полина\Desktop\РАБОТА\Доп. работа\Город звуков\Без названия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797152"/>
            <a:ext cx="2762772" cy="1872208"/>
          </a:xfrm>
          <a:prstGeom prst="rect">
            <a:avLst/>
          </a:prstGeom>
          <a:noFill/>
        </p:spPr>
      </p:pic>
      <p:pic>
        <p:nvPicPr>
          <p:cNvPr id="1031" name="Picture 7" descr="C:\Users\Полина\Desktop\РАБОТА\Доп. работа\Город звуков\Без названия (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1340768"/>
            <a:ext cx="2342828" cy="1757121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76056" y="404664"/>
            <a:ext cx="4067944" cy="295232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Котобас</a:t>
            </a:r>
            <a:r>
              <a:rPr lang="ru-RU" sz="2800" dirty="0" smtClean="0">
                <a:solidFill>
                  <a:srgbClr val="0070C0"/>
                </a:solidFill>
              </a:rPr>
              <a:t> запомни твердо: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Гласных – 6, согласных – много.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 живется им непросто,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Им встречаются преграды.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Чтобы их преодолеть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Надо потрудиться: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Пошипеть и посвистеть,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 общем не лениться!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0"/>
            <a:ext cx="465239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На картинки посмотри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звук назови!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895557" y="0"/>
            <a:ext cx="4248443" cy="252028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От ребят узнал </a:t>
            </a:r>
            <a:r>
              <a:rPr lang="ru-RU" sz="2800" dirty="0" err="1" smtClean="0">
                <a:solidFill>
                  <a:srgbClr val="0070C0"/>
                </a:solidFill>
              </a:rPr>
              <a:t>Котобас</a:t>
            </a:r>
            <a:endParaRPr lang="ru-RU" sz="28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Согласные звуки бывают подчас: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Твердыми и мягкими,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Звонкими - глухими,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 общем, непростыми.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93096"/>
            <a:ext cx="2022694" cy="2564904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65104"/>
            <a:ext cx="2115943" cy="2492896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1619672" y="1412776"/>
            <a:ext cx="3708920" cy="1368152"/>
            <a:chOff x="179512" y="476672"/>
            <a:chExt cx="4104456" cy="1440160"/>
          </a:xfrm>
        </p:grpSpPr>
        <p:pic>
          <p:nvPicPr>
            <p:cNvPr id="2052" name="Picture 4" descr="C:\Users\Полина\Desktop\РАБОТА\Доп. работа\Город звуков\imag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548680"/>
              <a:ext cx="1991501" cy="1291977"/>
            </a:xfrm>
            <a:prstGeom prst="rect">
              <a:avLst/>
            </a:prstGeom>
            <a:noFill/>
          </p:spPr>
        </p:pic>
        <p:pic>
          <p:nvPicPr>
            <p:cNvPr id="2053" name="Picture 5" descr="C:\Users\Полина\Desktop\РАБОТА\Доп. работа\Город звуков\4121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476672"/>
              <a:ext cx="1699611" cy="1335609"/>
            </a:xfrm>
            <a:prstGeom prst="rect">
              <a:avLst/>
            </a:prstGeom>
            <a:noFill/>
          </p:spPr>
        </p:pic>
        <p:sp>
          <p:nvSpPr>
            <p:cNvPr id="9" name="Прямоугольник 8"/>
            <p:cNvSpPr/>
            <p:nvPr/>
          </p:nvSpPr>
          <p:spPr>
            <a:xfrm>
              <a:off x="179512" y="476672"/>
              <a:ext cx="4104456" cy="1440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0" y="2924944"/>
            <a:ext cx="3672408" cy="1301895"/>
            <a:chOff x="0" y="1556792"/>
            <a:chExt cx="4067944" cy="1419045"/>
          </a:xfrm>
        </p:grpSpPr>
        <p:pic>
          <p:nvPicPr>
            <p:cNvPr id="2054" name="Picture 6" descr="C:\Users\Полина\Desktop\РАБОТА\Доп. работа\Город звуков\Без названия (9)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94090" y="1635280"/>
              <a:ext cx="1962919" cy="1340557"/>
            </a:xfrm>
            <a:prstGeom prst="rect">
              <a:avLst/>
            </a:prstGeom>
            <a:noFill/>
          </p:spPr>
        </p:pic>
        <p:pic>
          <p:nvPicPr>
            <p:cNvPr id="2055" name="Picture 7" descr="C:\Users\Полина\Desktop\РАБОТА\Доп. работа\Город звуков\Без названия (8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1628800"/>
              <a:ext cx="1403648" cy="1301236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0" y="1556792"/>
              <a:ext cx="4067944" cy="1412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0" y="0"/>
            <a:ext cx="3672408" cy="1368152"/>
            <a:chOff x="0" y="3068960"/>
            <a:chExt cx="4067944" cy="1440160"/>
          </a:xfrm>
        </p:grpSpPr>
        <p:pic>
          <p:nvPicPr>
            <p:cNvPr id="2056" name="Picture 8" descr="C:\Users\Полина\Desktop\РАБОТА\Доп. работа\Город звуков\Без названия (10)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52464" y="3068960"/>
              <a:ext cx="1296144" cy="1296144"/>
            </a:xfrm>
            <a:prstGeom prst="rect">
              <a:avLst/>
            </a:prstGeom>
            <a:noFill/>
          </p:spPr>
        </p:pic>
        <p:pic>
          <p:nvPicPr>
            <p:cNvPr id="2057" name="Picture 9" descr="C:\Users\Полина\Desktop\РАБОТА\Доп. работа\Город звуков\images (4)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8374" y="3068960"/>
              <a:ext cx="1473652" cy="1440160"/>
            </a:xfrm>
            <a:prstGeom prst="rect">
              <a:avLst/>
            </a:prstGeom>
            <a:noFill/>
          </p:spPr>
        </p:pic>
        <p:sp>
          <p:nvSpPr>
            <p:cNvPr id="16" name="Прямоугольник 15"/>
            <p:cNvSpPr/>
            <p:nvPr/>
          </p:nvSpPr>
          <p:spPr>
            <a:xfrm>
              <a:off x="0" y="3068960"/>
              <a:ext cx="4067944" cy="1412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220072" y="2852936"/>
            <a:ext cx="3672408" cy="1440160"/>
            <a:chOff x="0" y="4653136"/>
            <a:chExt cx="4067944" cy="1412776"/>
          </a:xfrm>
        </p:grpSpPr>
        <p:pic>
          <p:nvPicPr>
            <p:cNvPr id="2058" name="Picture 10" descr="C:\Users\Полина\Desktop\РАБОТА\Доп. работа\Город звуков\Без названия (12)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79712" y="4653136"/>
              <a:ext cx="1826553" cy="1368152"/>
            </a:xfrm>
            <a:prstGeom prst="rect">
              <a:avLst/>
            </a:prstGeom>
            <a:noFill/>
          </p:spPr>
        </p:pic>
        <p:pic>
          <p:nvPicPr>
            <p:cNvPr id="2059" name="Picture 11" descr="C:\Users\Полина\Desktop\РАБОТА\Доп. работа\Город звуков\Без названия (11)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512" y="4725144"/>
              <a:ext cx="1645107" cy="1296144"/>
            </a:xfrm>
            <a:prstGeom prst="rect">
              <a:avLst/>
            </a:prstGeom>
            <a:noFill/>
          </p:spPr>
        </p:pic>
        <p:sp>
          <p:nvSpPr>
            <p:cNvPr id="24" name="Прямоугольник 23"/>
            <p:cNvSpPr/>
            <p:nvPr/>
          </p:nvSpPr>
          <p:spPr>
            <a:xfrm>
              <a:off x="0" y="4653136"/>
              <a:ext cx="4067944" cy="1412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376 L 0.30712 0.8404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3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11009 L 0.12795 0.5087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9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11518 L 0.29931 0.17808 " pathEditMode="relative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85 0.11564 L -0.2875 0.0527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340768"/>
            <a:ext cx="7056784" cy="551723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2"/>
              </a:buClr>
            </a:pPr>
            <a:r>
              <a:rPr lang="ru-RU" dirty="0" smtClean="0"/>
              <a:t>Овладение детьми навыками звукобуквенного анализа и синтеза</a:t>
            </a:r>
          </a:p>
          <a:p>
            <a:pPr algn="just">
              <a:buClr>
                <a:schemeClr val="tx2"/>
              </a:buClr>
            </a:pPr>
            <a:r>
              <a:rPr lang="ru-RU" dirty="0" smtClean="0"/>
              <a:t>Развитие коммуникативных способностей детей  через совместную деятельность с родителями и педагогами</a:t>
            </a:r>
          </a:p>
          <a:p>
            <a:pPr algn="just">
              <a:buClr>
                <a:schemeClr val="tx2"/>
              </a:buClr>
            </a:pPr>
            <a:r>
              <a:rPr lang="ru-RU" dirty="0" smtClean="0"/>
              <a:t>Повышение заинтересованных родителей в вопросах подготовки детей к обучению в школе</a:t>
            </a:r>
          </a:p>
          <a:p>
            <a:pPr algn="just">
              <a:buClr>
                <a:schemeClr val="tx2"/>
              </a:buClr>
            </a:pPr>
            <a:r>
              <a:rPr lang="ru-RU" dirty="0" smtClean="0"/>
              <a:t>Появление интереса к овладению навыком чтения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/>
          <a:lstStyle/>
          <a:p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1412776"/>
            <a:ext cx="6912768" cy="4713387"/>
          </a:xfrm>
        </p:spPr>
        <p:txBody>
          <a:bodyPr>
            <a:normAutofit fontScale="85000" lnSpcReduction="20000"/>
          </a:bodyPr>
          <a:lstStyle/>
          <a:p>
            <a:pPr indent="342900" algn="just">
              <a:buNone/>
            </a:pPr>
            <a:r>
              <a:rPr lang="ru-RU" dirty="0" smtClean="0"/>
              <a:t>	В настоящее время проблема подготовки детей с речевыми нарушениями к овладению грамоте является особо актуальной. В условиях модернизации дошкольного образования один из критериев выпускника в области «Коммуникация» - ребенок должен овладеть всеми средствами звукового анализа слов, определять основные качественные характеристики звуков в слове (гласный-согласный, </a:t>
            </a:r>
            <a:r>
              <a:rPr lang="ru-RU" dirty="0" err="1" smtClean="0"/>
              <a:t>твердый-мягкий</a:t>
            </a:r>
            <a:r>
              <a:rPr lang="ru-RU" dirty="0" smtClean="0"/>
              <a:t>), место звука в слове, проявлять интерес к чтению.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88640"/>
            <a:ext cx="7200800" cy="6480720"/>
          </a:xfrm>
        </p:spPr>
        <p:txBody>
          <a:bodyPr>
            <a:normAutofit fontScale="85000" lnSpcReduction="20000"/>
          </a:bodyPr>
          <a:lstStyle/>
          <a:p>
            <a:pPr indent="342900" algn="just">
              <a:buNone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 </a:t>
            </a:r>
            <a:r>
              <a:rPr lang="ru-RU" dirty="0" smtClean="0"/>
              <a:t>создание эмоционально-благоприятных условий для формирования звуковой аналитико-синтетической активности как предпосылки обучения грамоте.</a:t>
            </a:r>
          </a:p>
          <a:p>
            <a:pPr indent="342900" algn="just">
              <a:buNone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</a:t>
            </a:r>
          </a:p>
          <a:p>
            <a:pPr indent="342900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формирование умения у детей дифференцировать речевые - неречевые звуки;</a:t>
            </a:r>
          </a:p>
          <a:p>
            <a:pPr indent="342900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формирование понятий «гласный», «согласный» звуки, умение их различать и определять качественные характеристики звука;</a:t>
            </a:r>
          </a:p>
          <a:p>
            <a:pPr indent="342900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формирование навыка звукового анализа и синтеза;</a:t>
            </a:r>
          </a:p>
          <a:p>
            <a:pPr indent="342900" algn="just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ru-RU" dirty="0" smtClean="0"/>
              <a:t>развитие познавательного интереса и лингвистического мышления посредством использования игровых технологий.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реализации практико-ориентированного проекта «Город звуков»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600200"/>
            <a:ext cx="6948264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>
                <a:ln w="11430"/>
                <a:solidFill>
                  <a:srgbClr val="0070C0"/>
                </a:solidFill>
              </a:rPr>
              <a:t>I </a:t>
            </a:r>
            <a:r>
              <a:rPr lang="ru-RU" i="1" dirty="0" smtClean="0">
                <a:ln w="11430"/>
                <a:solidFill>
                  <a:srgbClr val="0070C0"/>
                </a:solidFill>
              </a:rPr>
              <a:t>этап – подготовительный: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i="1" dirty="0" smtClean="0">
                <a:ln w="11430"/>
              </a:rPr>
              <a:t>разработка плана проекта;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i="1" dirty="0" smtClean="0">
                <a:ln w="11430"/>
              </a:rPr>
              <a:t>подготовка наглядно-методического обеспечения с использованием ИКТ;</a:t>
            </a:r>
          </a:p>
          <a:p>
            <a:pPr>
              <a:buNone/>
            </a:pPr>
            <a:r>
              <a:rPr lang="en-US" i="1" dirty="0" smtClean="0">
                <a:ln w="11430"/>
                <a:solidFill>
                  <a:srgbClr val="0070C0"/>
                </a:solidFill>
              </a:rPr>
              <a:t>II </a:t>
            </a:r>
            <a:r>
              <a:rPr lang="ru-RU" i="1" dirty="0" smtClean="0">
                <a:ln w="11430"/>
                <a:solidFill>
                  <a:srgbClr val="0070C0"/>
                </a:solidFill>
              </a:rPr>
              <a:t>этап – практический: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i="1" dirty="0" smtClean="0">
                <a:ln w="11430"/>
              </a:rPr>
              <a:t>создание макета «Город звуков»;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i="1" dirty="0" smtClean="0">
                <a:ln w="11430"/>
              </a:rPr>
              <a:t>постепенное заполнение домиков с изображением символов звуков в соответствии с календарно-тематическим планированием (2 года обучения);</a:t>
            </a:r>
          </a:p>
          <a:p>
            <a:pPr>
              <a:buNone/>
            </a:pPr>
            <a:r>
              <a:rPr lang="en-US" i="1" dirty="0" smtClean="0">
                <a:ln w="11430"/>
                <a:solidFill>
                  <a:srgbClr val="0070C0"/>
                </a:solidFill>
              </a:rPr>
              <a:t>III </a:t>
            </a:r>
            <a:r>
              <a:rPr lang="ru-RU" i="1" dirty="0" smtClean="0">
                <a:ln w="11430"/>
                <a:solidFill>
                  <a:srgbClr val="0070C0"/>
                </a:solidFill>
              </a:rPr>
              <a:t>этап – заключительный</a:t>
            </a:r>
            <a:endParaRPr lang="ru-RU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i="1" dirty="0" smtClean="0">
                <a:ln w="11430"/>
              </a:rPr>
              <a:t>презентация проекта;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ru-RU" i="1" dirty="0" smtClean="0">
                <a:ln w="11430"/>
              </a:rPr>
              <a:t>проведение речевого праздника «В мире звуков».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8696" y="188640"/>
            <a:ext cx="5565304" cy="2232248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Котобас</a:t>
            </a:r>
            <a:r>
              <a:rPr lang="ru-RU" sz="2800" dirty="0" smtClean="0">
                <a:solidFill>
                  <a:srgbClr val="0070C0"/>
                </a:solidFill>
              </a:rPr>
              <a:t> проснулся рано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 услышал за окном: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Шум дождя и капель звук.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Как шуршит за стенкой мышь,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Поезд мчится вдалеке,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Рыбка плещется в реке.</a:t>
            </a:r>
          </a:p>
          <a:p>
            <a:pPr algn="ctr">
              <a:spcBef>
                <a:spcPts val="0"/>
              </a:spcBef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Полина\Desktop\РАБОТА\Доп. работа\Город звуков\ле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836712"/>
            <a:ext cx="2765108" cy="172819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4869160"/>
            <a:ext cx="7092280" cy="1700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подумал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Котобас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Мир без звуков был бы грустный,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Серый</a:t>
            </a:r>
            <a:r>
              <a:rPr lang="ru-RU" sz="3200" dirty="0" smtClean="0">
                <a:solidFill>
                  <a:srgbClr val="0070C0"/>
                </a:solidFill>
              </a:rPr>
              <a:t>, скучный и «невкусный».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C:\Users\Полина\Desktop\РАБОТА\Доп. работа\Город звуков\соба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3568" y="3140968"/>
            <a:ext cx="2725566" cy="1512168"/>
          </a:xfrm>
          <a:prstGeom prst="rect">
            <a:avLst/>
          </a:prstGeom>
          <a:noFill/>
        </p:spPr>
      </p:pic>
      <p:pic>
        <p:nvPicPr>
          <p:cNvPr id="2052" name="Picture 4" descr="C:\Users\Полина\Desktop\РАБОТА\Доп. работа\Город звуков\кукуш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3140968"/>
            <a:ext cx="2007943" cy="1584176"/>
          </a:xfrm>
          <a:prstGeom prst="rect">
            <a:avLst/>
          </a:prstGeom>
          <a:noFill/>
        </p:spPr>
      </p:pic>
      <p:pic>
        <p:nvPicPr>
          <p:cNvPr id="12" name="лес-обрез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55576" y="908720"/>
            <a:ext cx="304800" cy="304800"/>
          </a:xfrm>
          <a:prstGeom prst="rect">
            <a:avLst/>
          </a:prstGeom>
        </p:spPr>
      </p:pic>
      <p:pic>
        <p:nvPicPr>
          <p:cNvPr id="13" name="16.Рычание собаки - обрез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899592" y="3068960"/>
            <a:ext cx="304800" cy="304800"/>
          </a:xfrm>
          <a:prstGeom prst="rect">
            <a:avLst/>
          </a:prstGeom>
        </p:spPr>
      </p:pic>
      <p:pic>
        <p:nvPicPr>
          <p:cNvPr id="14" name="Кукушка обрез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4067944" y="3140968"/>
            <a:ext cx="304800" cy="3048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11560" y="692696"/>
            <a:ext cx="2952328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0" y="6926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851920" y="2996952"/>
            <a:ext cx="2160240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0" y="292494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3068960"/>
            <a:ext cx="2952328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16216" y="2996952"/>
            <a:ext cx="2232248" cy="18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995936" y="23488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56176" y="24208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26" name="1 часы тикают - часов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6660232" y="3068960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Полина\Desktop\РАБОТА\Доп. работа\Город звуков\Без названия (14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6256" y="3068960"/>
            <a:ext cx="1631784" cy="1639069"/>
          </a:xfrm>
          <a:prstGeom prst="rect">
            <a:avLst/>
          </a:prstGeom>
          <a:noFill/>
        </p:spPr>
      </p:pic>
      <p:sp>
        <p:nvSpPr>
          <p:cNvPr id="27" name="Содержимое 2"/>
          <p:cNvSpPr txBox="1">
            <a:spLocks/>
          </p:cNvSpPr>
          <p:nvPr/>
        </p:nvSpPr>
        <p:spPr>
          <a:xfrm>
            <a:off x="251520" y="0"/>
            <a:ext cx="3932312" cy="6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Послушай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скажи,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aseline="0" dirty="0" smtClean="0">
                <a:solidFill>
                  <a:srgbClr val="0070C0"/>
                </a:solidFill>
              </a:rPr>
              <a:t>Что же слышишь</a:t>
            </a:r>
            <a:r>
              <a:rPr lang="ru-RU" sz="2800" dirty="0" smtClean="0">
                <a:solidFill>
                  <a:srgbClr val="0070C0"/>
                </a:solidFill>
              </a:rPr>
              <a:t> ты?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6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55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710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0"/>
            <a:ext cx="4283968" cy="37890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err="1" smtClean="0">
                <a:solidFill>
                  <a:srgbClr val="0070C0"/>
                </a:solidFill>
              </a:rPr>
              <a:t>Котобас</a:t>
            </a:r>
            <a:r>
              <a:rPr lang="ru-RU" sz="2800" dirty="0" smtClean="0">
                <a:solidFill>
                  <a:srgbClr val="0070C0"/>
                </a:solidFill>
              </a:rPr>
              <a:t> решил узнать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Как же звуки различать?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Открывает ротик он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Это настоящий дом!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Кто хозяин в доме том?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В нем хозяин </a:t>
            </a:r>
            <a:endParaRPr lang="ru-RU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564904"/>
            <a:ext cx="651500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979712" y="3861048"/>
            <a:ext cx="5544616" cy="26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Догадался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Котобас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aseline="0" dirty="0" smtClean="0">
                <a:solidFill>
                  <a:srgbClr val="0070C0"/>
                </a:solidFill>
              </a:rPr>
              <a:t>Получился «рак» у нас!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Слово состоит из звуков –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Настоящая наука!</a:t>
            </a:r>
            <a:r>
              <a:rPr lang="ru-RU" sz="2800" baseline="0" dirty="0" smtClean="0">
                <a:solidFill>
                  <a:srgbClr val="0070C0"/>
                </a:solidFill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VID-20170330-WA0000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4560506" cy="342037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124744"/>
            <a:ext cx="3707904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В детский сад я пойду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Там ребяток расспрошу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Как звуки речи различать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И слова составлять.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79712" y="5373216"/>
            <a:ext cx="5328592" cy="1252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ребята рассказали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Как в </a:t>
            </a:r>
            <a:r>
              <a:rPr lang="ru-RU" sz="3200" dirty="0" err="1" smtClean="0">
                <a:solidFill>
                  <a:srgbClr val="0070C0"/>
                </a:solidFill>
              </a:rPr>
              <a:t>Звукоград</a:t>
            </a:r>
            <a:r>
              <a:rPr lang="ru-RU" sz="3200" dirty="0" smtClean="0">
                <a:solidFill>
                  <a:srgbClr val="0070C0"/>
                </a:solidFill>
              </a:rPr>
              <a:t> они играли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Полина\Desktop\РАБОТА\Доп. работа\Город звуков\Zvukograd-033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5572217" cy="48691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0"/>
            <a:ext cx="4680520" cy="2204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Звуки гласные живут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Громко песенки поют. 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Не мешает им ничто,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Их голос слышен далеко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483768" y="5505872"/>
            <a:ext cx="4824536" cy="13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Послушай звуки, повтори.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Сколько их, назови?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VID-20170331-WA000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2060848"/>
            <a:ext cx="4704523" cy="352839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1628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Котобас</a:t>
            </a:r>
            <a:r>
              <a:rPr lang="ru-RU" dirty="0" smtClean="0">
                <a:solidFill>
                  <a:srgbClr val="0070C0"/>
                </a:solidFill>
              </a:rPr>
              <a:t> просит помощи у вас.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Гласный в слове назовите,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К нужной букве приведите.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1054"/>
            <a:ext cx="1331640" cy="134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517232"/>
            <a:ext cx="1333171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517232"/>
            <a:ext cx="134076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517232"/>
            <a:ext cx="13522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517232"/>
            <a:ext cx="1348407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99412" y="5517232"/>
            <a:ext cx="1344588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Полина\Desktop\РАБОТА\Доп. работа\Город звуков\Без названия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700808"/>
            <a:ext cx="1368152" cy="1368152"/>
          </a:xfrm>
          <a:prstGeom prst="rect">
            <a:avLst/>
          </a:prstGeom>
          <a:noFill/>
        </p:spPr>
      </p:pic>
      <p:pic>
        <p:nvPicPr>
          <p:cNvPr id="5129" name="Picture 9" descr="C:\Users\Полина\Desktop\РАБОТА\Доп. работа\Город звуков\Без назван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9824" y="1700808"/>
            <a:ext cx="1584176" cy="1186603"/>
          </a:xfrm>
          <a:prstGeom prst="rect">
            <a:avLst/>
          </a:prstGeom>
          <a:noFill/>
        </p:spPr>
      </p:pic>
      <p:pic>
        <p:nvPicPr>
          <p:cNvPr id="5130" name="Picture 10" descr="C:\Users\Полина\Desktop\РАБОТА\Доп. работа\Город звуков\Без названия (3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1772816"/>
            <a:ext cx="1209997" cy="1656184"/>
          </a:xfrm>
          <a:prstGeom prst="rect">
            <a:avLst/>
          </a:prstGeom>
          <a:noFill/>
        </p:spPr>
      </p:pic>
      <p:pic>
        <p:nvPicPr>
          <p:cNvPr id="5131" name="Picture 11" descr="C:\Users\Полина\Desktop\РАБОТА\Доп. работа\Город звуков\Без названия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1916832"/>
            <a:ext cx="1656184" cy="1235768"/>
          </a:xfrm>
          <a:prstGeom prst="rect">
            <a:avLst/>
          </a:prstGeom>
          <a:noFill/>
        </p:spPr>
      </p:pic>
      <p:pic>
        <p:nvPicPr>
          <p:cNvPr id="5132" name="Picture 12" descr="C:\Users\Полина\Desktop\РАБОТА\Доп. работа\Город звуков\imag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35696" y="2060848"/>
            <a:ext cx="1550728" cy="1006028"/>
          </a:xfrm>
          <a:prstGeom prst="rect">
            <a:avLst/>
          </a:prstGeom>
          <a:noFill/>
        </p:spPr>
      </p:pic>
      <p:pic>
        <p:nvPicPr>
          <p:cNvPr id="5133" name="Picture 13" descr="C:\Users\Полина\Desktop\РАБОТА\Доп. работа\Город звуков\340_1_mai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628800"/>
            <a:ext cx="1570484" cy="15704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12696 L 0.32761 0.3367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0.08418 L 0.2934 0.34644 " pathEditMode="relative" ptsTypes="AA">
                                      <p:cBhvr>
                                        <p:cTn id="78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13112 L 0.29618 0.2886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9899 L 0.2875 0.3402 " pathEditMode="relative" ptsTypes="AA">
                                      <p:cBhvr>
                                        <p:cTn id="8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5227E-6 L -0.54722 0.351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0.09181 L -0.83073 0.3857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444</Words>
  <Application>Microsoft Office PowerPoint</Application>
  <PresentationFormat>Экран (4:3)</PresentationFormat>
  <Paragraphs>87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Актуальность</vt:lpstr>
      <vt:lpstr>Слайд 3</vt:lpstr>
      <vt:lpstr>Планирование реализации практико-ориентированного проекта «Город звуков»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Ожидаемые результаты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57</cp:revision>
  <dcterms:created xsi:type="dcterms:W3CDTF">2017-03-25T09:55:08Z</dcterms:created>
  <dcterms:modified xsi:type="dcterms:W3CDTF">2017-03-31T09:05:45Z</dcterms:modified>
</cp:coreProperties>
</file>