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322" r:id="rId5"/>
    <p:sldId id="282" r:id="rId6"/>
    <p:sldId id="286" r:id="rId7"/>
    <p:sldId id="287" r:id="rId8"/>
    <p:sldId id="289" r:id="rId9"/>
    <p:sldId id="290" r:id="rId10"/>
    <p:sldId id="292" r:id="rId11"/>
    <p:sldId id="29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46C"/>
    <a:srgbClr val="008A00"/>
    <a:srgbClr val="FFFF0D"/>
    <a:srgbClr val="171191"/>
    <a:srgbClr val="006C00"/>
    <a:srgbClr val="401B5B"/>
    <a:srgbClr val="F6750A"/>
    <a:srgbClr val="FFFF75"/>
    <a:srgbClr val="9E0000"/>
    <a:srgbClr val="7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8" autoAdjust="0"/>
  </p:normalViewPr>
  <p:slideViewPr>
    <p:cSldViewPr>
      <p:cViewPr varScale="1">
        <p:scale>
          <a:sx n="69" d="100"/>
          <a:sy n="69" d="100"/>
        </p:scale>
        <p:origin x="-8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circl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circl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circl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circl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circl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circl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circl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circl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circl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circl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710A-9519-4FA6-AFE6-57A720E8526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circl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FFFF75">
                <a:alpha val="25882"/>
              </a:srgbClr>
            </a:gs>
            <a:gs pos="100000">
              <a:srgbClr val="3DD3F1">
                <a:alpha val="39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3710A-9519-4FA6-AFE6-57A720E85263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BD862-0433-4507-84D1-144BEE472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>
    <p:circl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Music\&#1090;&#1074;_&#1079;&#1072;&#1089;&#1090;&#1072;&#1074;&#1082;&#1072;_-_&#1080;&#1079;_&#1087;&#1077;&#1088;&#1077;&#1076;&#1072;&#1095;&#1080;_&#1042;_&#1075;&#1086;&#1089;&#1090;&#1103;&#1093;_&#1091;_&#1089;&#1082;&#1072;&#1079;&#1082;&#1080;_(Zvonit_ru).mid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Music\03%20&#1042;&#1077;&#1089;&#1105;&#1083;&#1072;&#1103;%20&#1084;&#1077;&#1083;&#1086;&#1076;&#1080;&#1103;.wma" TargetMode="Externa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9.jpeg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audio" Target="../media/audio1.wav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Music\&#1090;&#1074;_&#1079;&#1072;&#1089;&#1090;&#1072;&#1074;&#1082;&#1072;_-_&#1080;&#1079;_&#1087;&#1077;&#1088;&#1077;&#1076;&#1072;&#1095;&#1080;_&#1042;_&#1075;&#1086;&#1089;&#1090;&#1103;&#1093;_&#1091;_&#1089;&#1082;&#1072;&#1079;&#1082;&#1080;_(Zvonit_ru).mid" TargetMode="Externa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0" Type="http://schemas.openxmlformats.org/officeDocument/2006/relationships/image" Target="../media/image55.pn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Music\03%20&#1042;&#1077;&#1089;&#1105;&#1083;&#1072;&#1103;%20&#1084;&#1077;&#1083;&#1086;&#1076;&#1080;&#1103;.wma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Music\03%20&#1042;&#1077;&#1089;&#1105;&#1083;&#1072;&#1103;%20&#1084;&#1077;&#1083;&#1086;&#1076;&#1080;&#1103;.wma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Music\03%20&#1042;&#1077;&#1089;&#1105;&#1083;&#1072;&#1103;%20&#1084;&#1077;&#1083;&#1086;&#1076;&#1080;&#1103;.wma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2" Type="http://schemas.openxmlformats.org/officeDocument/2006/relationships/audio" Target="file:///C:\Users\1\Music\03%20&#1042;&#1077;&#1089;&#1105;&#1083;&#1072;&#1103;%20&#1084;&#1077;&#1083;&#1086;&#1076;&#1080;&#1103;.wma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___Microsoft_Office_PowerPoint_97-20031.ppt"/><Relationship Id="rId11" Type="http://schemas.openxmlformats.org/officeDocument/2006/relationships/image" Target="../media/image6.png"/><Relationship Id="rId5" Type="http://schemas.openxmlformats.org/officeDocument/2006/relationships/image" Target="../media/image9.jpeg"/><Relationship Id="rId10" Type="http://schemas.openxmlformats.org/officeDocument/2006/relationships/image" Target="../media/image20.jpeg"/><Relationship Id="rId4" Type="http://schemas.openxmlformats.org/officeDocument/2006/relationships/audio" Target="../media/audio1.wav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Music\03%20&#1042;&#1077;&#1089;&#1105;&#1083;&#1072;&#1103;%20&#1084;&#1077;&#1083;&#1086;&#1076;&#1080;&#1103;.wma" TargetMode="Externa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5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28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file:///C:\Users\1\Music\03%20&#1042;&#1077;&#1089;&#1105;&#1083;&#1072;&#1103;%20&#1084;&#1077;&#1083;&#1086;&#1076;&#1080;&#1103;.wma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jpeg"/><Relationship Id="rId5" Type="http://schemas.openxmlformats.org/officeDocument/2006/relationships/oleObject" Target="../embeddings/____________Microsoft_Office_PowerPoint_97-20032.ppt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jpeg"/><Relationship Id="rId12" Type="http://schemas.openxmlformats.org/officeDocument/2006/relationships/image" Target="../media/image40.jpeg"/><Relationship Id="rId2" Type="http://schemas.openxmlformats.org/officeDocument/2006/relationships/audio" Target="file:///C:\Users\1\Music\03%20&#1042;&#1077;&#1089;&#1105;&#1083;&#1072;&#1103;%20&#1084;&#1077;&#1083;&#1086;&#1076;&#1080;&#1103;.wma" TargetMode="Externa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_______Microsoft_Office_PowerPoint_97-20033.ppt"/><Relationship Id="rId11" Type="http://schemas.openxmlformats.org/officeDocument/2006/relationships/image" Target="../media/image24.jpeg"/><Relationship Id="rId5" Type="http://schemas.openxmlformats.org/officeDocument/2006/relationships/image" Target="../media/image9.jpeg"/><Relationship Id="rId10" Type="http://schemas.openxmlformats.org/officeDocument/2006/relationships/image" Target="../media/image39.jpeg"/><Relationship Id="rId4" Type="http://schemas.openxmlformats.org/officeDocument/2006/relationships/audio" Target="../media/audio1.wav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EBF8FB">
                <a:alpha val="8000"/>
              </a:srgbClr>
            </a:gs>
            <a:gs pos="100000">
              <a:srgbClr val="3DD3F1">
                <a:alpha val="39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00166" y="2714620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Автоматизация звука Ц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словах и предложениях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414338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читель-логопед Е.М.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Цыкунова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142984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В некотором царстве,</a:t>
            </a:r>
            <a:r>
              <a:rPr lang="ru-RU" sz="44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в некотором государстве…</a:t>
            </a:r>
          </a:p>
        </p:txBody>
      </p:sp>
      <p:pic>
        <p:nvPicPr>
          <p:cNvPr id="11" name="Рисунок 10" descr="H30XFz копия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29058" y="3500438"/>
            <a:ext cx="4286280" cy="23008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0166" y="342900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46C"/>
                </a:solidFill>
                <a:latin typeface="Times New Roman" pitchFamily="18" charset="0"/>
                <a:cs typeface="Times New Roman" pitchFamily="18" charset="0"/>
              </a:rPr>
              <a:t>(индивидуальное занятие для детей дошкольного возраста)</a:t>
            </a:r>
            <a:endParaRPr lang="ru-RU" sz="1400" b="1" dirty="0">
              <a:solidFill>
                <a:srgbClr val="00246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frame 1079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  <p:pic>
        <p:nvPicPr>
          <p:cNvPr id="13314" name="Picture 2" descr="http://s010.radikal.ru/i314/1011/8f/891c684a474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8596" y="1285860"/>
            <a:ext cx="721523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4000" b="1" dirty="0" smtClean="0">
                <a:solidFill>
                  <a:srgbClr val="006C00"/>
                </a:solidFill>
                <a:latin typeface="Arial Black" pitchFamily="34" charset="0"/>
                <a:ea typeface="BatangChe" pitchFamily="49" charset="-127"/>
              </a:rPr>
              <a:t>КАЛЕЙДОСКОП       СКАЗОК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171191"/>
                </a:solidFill>
              </a:rPr>
              <a:t>Автоматизация </a:t>
            </a:r>
            <a:r>
              <a:rPr lang="ru-RU" sz="2800" b="1" i="1" dirty="0" smtClean="0">
                <a:solidFill>
                  <a:srgbClr val="171191"/>
                </a:solidFill>
              </a:rPr>
              <a:t>звука </a:t>
            </a:r>
            <a:r>
              <a:rPr lang="ru-RU" sz="2800" b="1" i="1" dirty="0" smtClean="0">
                <a:solidFill>
                  <a:srgbClr val="171191"/>
                </a:solidFill>
              </a:rPr>
              <a:t>«Л</a:t>
            </a:r>
            <a:r>
              <a:rPr lang="ru-RU" sz="2800" b="1" i="1" dirty="0" smtClean="0">
                <a:solidFill>
                  <a:srgbClr val="171191"/>
                </a:solidFill>
              </a:rPr>
              <a:t>»</a:t>
            </a:r>
            <a:endParaRPr lang="ru-RU" sz="2800" b="1" i="1" dirty="0" smtClean="0">
              <a:solidFill>
                <a:srgbClr val="17119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171191"/>
                </a:solidFill>
              </a:rPr>
              <a:t>в словах и предложениях</a:t>
            </a:r>
            <a:endParaRPr lang="ru-RU" sz="2800" b="1" i="1" dirty="0">
              <a:solidFill>
                <a:srgbClr val="171191"/>
              </a:solidFill>
            </a:endParaRPr>
          </a:p>
        </p:txBody>
      </p:sp>
      <p:pic>
        <p:nvPicPr>
          <p:cNvPr id="16" name="тв_заставка_-_из_передачи_В_гостях_у_сказки_(Zvonit_ru)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215338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4540" y="-1154540"/>
            <a:ext cx="6858000" cy="91670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28728" y="500043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Повтори скороговорки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5852" y="521495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2214554"/>
            <a:ext cx="6020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Колдун наколдовал Коле клад 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857217" y="3571876"/>
            <a:ext cx="7786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Лилипуты пили волшебные пилюли и смогли одолеть великана 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786" y="5572140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Гуси-лебеди летели и на воду плавно сели 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колду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1214422"/>
            <a:ext cx="876300" cy="1000132"/>
          </a:xfrm>
          <a:prstGeom prst="rect">
            <a:avLst/>
          </a:prstGeom>
        </p:spPr>
      </p:pic>
      <p:pic>
        <p:nvPicPr>
          <p:cNvPr id="9" name="Рисунок 8" descr="кол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1214422"/>
            <a:ext cx="928694" cy="1000132"/>
          </a:xfrm>
          <a:prstGeom prst="rect">
            <a:avLst/>
          </a:prstGeom>
        </p:spPr>
      </p:pic>
      <p:pic>
        <p:nvPicPr>
          <p:cNvPr id="11" name="Рисунок 10" descr="клад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1285860"/>
            <a:ext cx="928694" cy="928694"/>
          </a:xfrm>
          <a:prstGeom prst="rect">
            <a:avLst/>
          </a:prstGeom>
        </p:spPr>
      </p:pic>
      <p:pic>
        <p:nvPicPr>
          <p:cNvPr id="12" name="Рисунок 11" descr="гномик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28794" y="2714620"/>
            <a:ext cx="914400" cy="1000124"/>
          </a:xfrm>
          <a:prstGeom prst="rect">
            <a:avLst/>
          </a:prstGeom>
        </p:spPr>
      </p:pic>
      <p:pic>
        <p:nvPicPr>
          <p:cNvPr id="13" name="Рисунок 12" descr="ппилюли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86182" y="2714620"/>
            <a:ext cx="1214446" cy="928694"/>
          </a:xfrm>
          <a:prstGeom prst="rect">
            <a:avLst/>
          </a:prstGeom>
        </p:spPr>
      </p:pic>
      <p:pic>
        <p:nvPicPr>
          <p:cNvPr id="18" name="Рисунок 17" descr="гулливер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72198" y="2714620"/>
            <a:ext cx="1214446" cy="928686"/>
          </a:xfrm>
          <a:prstGeom prst="rect">
            <a:avLst/>
          </a:prstGeom>
        </p:spPr>
      </p:pic>
      <p:pic>
        <p:nvPicPr>
          <p:cNvPr id="19" name="Рисунок 18" descr="гуси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28794" y="4572008"/>
            <a:ext cx="1285884" cy="1000132"/>
          </a:xfrm>
          <a:prstGeom prst="rect">
            <a:avLst/>
          </a:prstGeom>
        </p:spPr>
      </p:pic>
      <p:pic>
        <p:nvPicPr>
          <p:cNvPr id="20" name="Рисунок 19" descr="река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29256" y="4572008"/>
            <a:ext cx="1214446" cy="1000132"/>
          </a:xfrm>
          <a:prstGeom prst="rect">
            <a:avLst/>
          </a:prstGeom>
        </p:spPr>
      </p:pic>
      <p:pic>
        <p:nvPicPr>
          <p:cNvPr id="21" name="03 Весёлая мелодия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429652" y="5000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0800208"/>
      </p:ext>
    </p:extLst>
  </p:cSld>
  <p:clrMapOvr>
    <a:masterClrMapping/>
  </p:clrMapOvr>
  <p:transition spd="slow" advClick="0" advTm="8000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1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zamok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zamok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228428520667582858sivvus_weather_symbols_4.svg_.hi_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1500174"/>
            <a:ext cx="2432526" cy="2071702"/>
          </a:xfrm>
          <a:prstGeom prst="rect">
            <a:avLst/>
          </a:prstGeom>
        </p:spPr>
      </p:pic>
      <p:pic>
        <p:nvPicPr>
          <p:cNvPr id="6" name="Рисунок 5" descr="1228428520667582858sivvus_weather_symbols_4.svg_.hi_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642918"/>
            <a:ext cx="2928958" cy="2494497"/>
          </a:xfrm>
          <a:prstGeom prst="rect">
            <a:avLst/>
          </a:prstGeom>
        </p:spPr>
      </p:pic>
      <p:pic>
        <p:nvPicPr>
          <p:cNvPr id="7" name="Рисунок 6" descr="1228428520667582858sivvus_weather_symbols_4.svg_.hi_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14348" y="0"/>
            <a:ext cx="3348062" cy="2143116"/>
          </a:xfrm>
          <a:prstGeom prst="rect">
            <a:avLst/>
          </a:prstGeom>
        </p:spPr>
      </p:pic>
      <p:pic>
        <p:nvPicPr>
          <p:cNvPr id="3" name="Рисунок 2" descr="1228428520667582858sivvus_weather_symbols_4.svg_.hi_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714744" y="1285860"/>
            <a:ext cx="2432526" cy="2071702"/>
          </a:xfrm>
          <a:prstGeom prst="rect">
            <a:avLst/>
          </a:prstGeom>
        </p:spPr>
      </p:pic>
      <p:pic>
        <p:nvPicPr>
          <p:cNvPr id="5" name="Рисунок 4" descr="1228428520667582858sivvus_weather_symbols_4.svg_.hi_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714744" y="0"/>
            <a:ext cx="3214710" cy="2500306"/>
          </a:xfrm>
          <a:prstGeom prst="rect">
            <a:avLst/>
          </a:prstGeom>
        </p:spPr>
      </p:pic>
      <p:pic>
        <p:nvPicPr>
          <p:cNvPr id="8" name="Рисунок 7" descr="1228428520667582858sivvus_weather_symbols_4.svg_.hi_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143635" y="1285860"/>
            <a:ext cx="2768047" cy="2357454"/>
          </a:xfrm>
          <a:prstGeom prst="rect">
            <a:avLst/>
          </a:prstGeom>
        </p:spPr>
      </p:pic>
      <p:pic>
        <p:nvPicPr>
          <p:cNvPr id="9" name="Рисунок 8" descr="1228428520667582858sivvus_weather_symbols_4.svg_.hi_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500826" y="142852"/>
            <a:ext cx="2928926" cy="2494469"/>
          </a:xfrm>
          <a:prstGeom prst="rect">
            <a:avLst/>
          </a:prstGeom>
        </p:spPr>
      </p:pic>
      <p:pic>
        <p:nvPicPr>
          <p:cNvPr id="13" name="Рисунок 12" descr="125578168763235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4643438" y="571480"/>
            <a:ext cx="3190884" cy="3190884"/>
          </a:xfrm>
          <a:prstGeom prst="rect">
            <a:avLst/>
          </a:prstGeom>
        </p:spPr>
      </p:pic>
      <p:pic>
        <p:nvPicPr>
          <p:cNvPr id="15" name="тв_заставка_-_из_передачи_В_гостях_у_сказки_(Zvonit_ru)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215338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9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rsxjsbxebfeqcjneqllo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2361555" y="2643182"/>
            <a:ext cx="63538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0015" y="500042"/>
            <a:ext cx="3949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Повтори </a:t>
            </a:r>
            <a:r>
              <a:rPr lang="ru-RU" sz="2000" b="1" dirty="0" err="1" smtClean="0">
                <a:solidFill>
                  <a:srgbClr val="FF0000"/>
                </a:solidFill>
              </a:rPr>
              <a:t>чистоговорки</a:t>
            </a:r>
            <a:r>
              <a:rPr lang="ru-RU" sz="2000" b="1" dirty="0" smtClean="0">
                <a:solidFill>
                  <a:srgbClr val="FF0000"/>
                </a:solidFill>
              </a:rPr>
              <a:t> и ты окажешься  в стране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ЛАЛАНДИИ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03 Весёлая мелодия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29652" y="500042"/>
            <a:ext cx="304800" cy="304800"/>
          </a:xfrm>
          <a:prstGeom prst="rect">
            <a:avLst/>
          </a:prstGeom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12" y="2065184"/>
            <a:ext cx="3165085" cy="4401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63" t="9531" r="11191" b="15087"/>
          <a:stretch/>
        </p:blipFill>
        <p:spPr bwMode="auto">
          <a:xfrm>
            <a:off x="4258446" y="2161450"/>
            <a:ext cx="4456958" cy="360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8000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8" y="-1154540"/>
            <a:ext cx="6858000" cy="91670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86000" y="857233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Узнай сказку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 подсказкам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2" descr="C:\Users\1\Desktop\Рисунки -сказки\Джунгл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357430"/>
            <a:ext cx="2571767" cy="25003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2" name="Picture 3" descr="C:\Users\1\Desktop\Рисунки -сказки\Акел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357430"/>
            <a:ext cx="2500330" cy="25003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3" name="Picture 4" descr="C:\Users\1\Desktop\Рисунки -сказки\Балу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2357430"/>
            <a:ext cx="2500330" cy="25003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285852" y="521495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джунгли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3372" y="5286388"/>
            <a:ext cx="1474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Акела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7000892" y="5286388"/>
            <a:ext cx="135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Балу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4" name="03 Весёлая мелодия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429652" y="5000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0800208"/>
      </p:ext>
    </p:extLst>
  </p:cSld>
  <p:clrMapOvr>
    <a:masterClrMapping/>
  </p:clrMapOvr>
  <p:transition spd="slow" advClick="0" advTm="8000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Узнай сказку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 по подсказкам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5" y="1484784"/>
            <a:ext cx="2801173" cy="28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01477"/>
            <a:ext cx="1871860" cy="405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5"/>
            <a:ext cx="2842233" cy="284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603" y="4564645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Божья коровка Мила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0506" y="6084004"/>
            <a:ext cx="2079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Пчелёнок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2501" y="5731825"/>
            <a:ext cx="2035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Жаба Клава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9" name="03 Весёлая мелодия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429652" y="5000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1408093"/>
      </p:ext>
    </p:extLst>
  </p:cSld>
  <p:clrMapOvr>
    <a:masterClrMapping/>
  </p:clrMapOvr>
  <p:transition spd="slow" advClick="0" advTm="8000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1460" y="-1154540"/>
            <a:ext cx="6858000" cy="91670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86000" y="128586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Узнай сказку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 подсказкам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4" name="Презентация" r:id="rId6" imgW="4570551" imgH="3427315" progId="PowerPoint.Show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42976" y="214291"/>
            <a:ext cx="614366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лишний?</a:t>
            </a:r>
          </a:p>
        </p:txBody>
      </p:sp>
      <p:pic>
        <p:nvPicPr>
          <p:cNvPr id="6" name="Рисунок 5" descr="iCAA9L6K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1214422"/>
            <a:ext cx="3214710" cy="2571768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Рисунок 6" descr="iCAJ29QY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7818" y="1214422"/>
            <a:ext cx="2786082" cy="250033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Рисунок 7" descr="iCAZCYXH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7224" y="4214818"/>
            <a:ext cx="3214710" cy="2428892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Рисунок 8" descr="iCAD3YZX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86380" y="4143380"/>
            <a:ext cx="2928958" cy="250033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03 Весёлая мелодия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8429652" y="5000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0800208"/>
      </p:ext>
    </p:extLst>
  </p:cSld>
  <p:clrMapOvr>
    <a:masterClrMapping/>
  </p:clrMapOvr>
  <p:transition spd="slow" advClick="0" advTm="8000">
    <p:circl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92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rsxjsbxebfeqcjneqllo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2361555" y="1428736"/>
            <a:ext cx="635384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Звуки </a:t>
            </a:r>
          </a:p>
          <a:p>
            <a:pPr algn="ctr"/>
            <a:r>
              <a:rPr lang="ru-RU" sz="7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«Л», «Ль»</a:t>
            </a:r>
            <a:endParaRPr lang="ru-RU" sz="7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i[2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CAELYZ7B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720" y="5000636"/>
            <a:ext cx="1500198" cy="1500198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6" name="Рисунок 5" descr="iCAELYZ7B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8A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429520" y="5000636"/>
            <a:ext cx="1500198" cy="157163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Рисунок 6" descr="iCA4U7B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2976" y="2643182"/>
            <a:ext cx="2428892" cy="1943114"/>
          </a:xfrm>
          <a:prstGeom prst="rect">
            <a:avLst/>
          </a:prstGeom>
          <a:ln>
            <a:solidFill>
              <a:srgbClr val="171191"/>
            </a:solidFill>
          </a:ln>
        </p:spPr>
      </p:pic>
      <p:pic>
        <p:nvPicPr>
          <p:cNvPr id="10" name="Рисунок 9" descr="iCAP1DN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285728"/>
            <a:ext cx="1928826" cy="2214578"/>
          </a:xfrm>
          <a:prstGeom prst="rect">
            <a:avLst/>
          </a:prstGeom>
          <a:ln>
            <a:solidFill>
              <a:srgbClr val="171191"/>
            </a:solidFill>
          </a:ln>
        </p:spPr>
      </p:pic>
      <p:pic>
        <p:nvPicPr>
          <p:cNvPr id="11" name="Рисунок 10" descr="iCASVC5S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568" y="428604"/>
            <a:ext cx="2714644" cy="2143140"/>
          </a:xfrm>
          <a:prstGeom prst="rect">
            <a:avLst/>
          </a:prstGeom>
          <a:ln>
            <a:solidFill>
              <a:srgbClr val="00246C"/>
            </a:solidFill>
          </a:ln>
        </p:spPr>
      </p:pic>
      <p:pic>
        <p:nvPicPr>
          <p:cNvPr id="12" name="Рисунок 11" descr="iCAYE8QVJ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86182" y="428604"/>
            <a:ext cx="1928826" cy="2286016"/>
          </a:xfrm>
          <a:prstGeom prst="rect">
            <a:avLst/>
          </a:prstGeom>
          <a:ln>
            <a:solidFill>
              <a:srgbClr val="00246C"/>
            </a:solidFill>
          </a:ln>
        </p:spPr>
      </p:pic>
      <p:pic>
        <p:nvPicPr>
          <p:cNvPr id="13" name="Рисунок 12" descr="iCAJYW9NW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00496" y="4286256"/>
            <a:ext cx="2286016" cy="214314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8" name="Рисунок 17" descr="iCA4DOI0J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72264" y="2714620"/>
            <a:ext cx="2333628" cy="1928826"/>
          </a:xfrm>
          <a:prstGeom prst="rect">
            <a:avLst/>
          </a:prstGeom>
          <a:ln>
            <a:solidFill>
              <a:srgbClr val="17119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143240" y="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«Л» или «Ль»?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5013176"/>
            <a:ext cx="566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0312" y="4941168"/>
            <a:ext cx="837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03 Весёлая мелодия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429652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7.40741E-7 L 0.20487 0.35717 " pathEditMode="relative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48039 0.38865 " pathEditMode="relative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6 0.14098 L 0.54931 0.28797 " pathEditMode="relative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92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6472502_parovozik2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0"/>
            <a:ext cx="7478851" cy="2143116"/>
          </a:xfrm>
          <a:prstGeom prst="rect">
            <a:avLst/>
          </a:prstGeom>
        </p:spPr>
      </p:pic>
      <p:pic>
        <p:nvPicPr>
          <p:cNvPr id="3" name="Рисунок 2" descr="iCAKICEH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357430"/>
            <a:ext cx="2286016" cy="2071702"/>
          </a:xfrm>
          <a:prstGeom prst="round2Diag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4" name="Рисунок 3" descr="iCA4DOI0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4572008"/>
            <a:ext cx="2500330" cy="2071702"/>
          </a:xfrm>
          <a:prstGeom prst="round2Same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5" name="Рисунок 4" descr="iCAH98IZ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2500306"/>
            <a:ext cx="2071702" cy="1928816"/>
          </a:xfrm>
          <a:prstGeom prst="round2Same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6" name="Рисунок 5" descr="iCA9J8BJ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85852" y="4643446"/>
            <a:ext cx="2286016" cy="2000254"/>
          </a:xfrm>
          <a:prstGeom prst="round2Same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7" name="Рисунок 6" descr="iCAQV0LT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2214554"/>
            <a:ext cx="2047876" cy="1857388"/>
          </a:xfrm>
          <a:prstGeom prst="round2Same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500298" y="142852"/>
            <a:ext cx="49292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Определи место звука «Ль» в словах</a:t>
            </a:r>
          </a:p>
        </p:txBody>
      </p:sp>
    </p:spTree>
  </p:cSld>
  <p:clrMapOvr>
    <a:masterClrMapping/>
  </p:clrMapOvr>
  <p:transition spd="slow" advClick="0" advTm="8000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16546 -0.20996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0.03142 -0.23079 " pathEditMode="relative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77778E-6 L -0.43316 -0.2206 " pathEditMode="relative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1.48148E-6 L 0.5198 -0.57732 " pathEditMode="relative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12587 -0.54607 " pathEditMode="relative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3558" name="Презентация" r:id="rId5" imgW="4570551" imgH="3427315" progId="PowerPoint.Show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0"/>
            <a:ext cx="8215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Подбери звуковую схему</a:t>
            </a:r>
          </a:p>
        </p:txBody>
      </p:sp>
      <p:pic>
        <p:nvPicPr>
          <p:cNvPr id="6" name="Рисунок 5" descr="iCA1O729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928670"/>
            <a:ext cx="3643338" cy="3143272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1285860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328612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1285860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12858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128586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328612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328612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14546" y="328612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328612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521495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521495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57290" y="521495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521495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572132" y="4357694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МАЛЫШ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1" name="03 Весёлая мелодия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429652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circl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921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1460" y="-1154540"/>
            <a:ext cx="6858000" cy="91670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86000" y="128586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Узнай сказку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 подсказкам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4582" name="Презентация" r:id="rId6" imgW="4570551" imgH="3427315" progId="PowerPoint.Show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28662" y="285728"/>
            <a:ext cx="7715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Составь предложения</a:t>
            </a:r>
          </a:p>
        </p:txBody>
      </p:sp>
      <p:pic>
        <p:nvPicPr>
          <p:cNvPr id="6" name="Рисунок 5" descr="iCA92O0H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928670"/>
            <a:ext cx="2000264" cy="1714512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Двойная стрелка влево/вправо 6"/>
          <p:cNvSpPr/>
          <p:nvPr/>
        </p:nvSpPr>
        <p:spPr>
          <a:xfrm>
            <a:off x="3286116" y="1571612"/>
            <a:ext cx="2071702" cy="500066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iCA0IT3W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72198" y="928670"/>
            <a:ext cx="2357454" cy="1785950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Рисунок 8" descr="iCAX6PC4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7224" y="2857496"/>
            <a:ext cx="1857388" cy="1714512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Рисунок 10" descr="iCAN2VZS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00760" y="2928934"/>
            <a:ext cx="2357454" cy="1857388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sp>
        <p:nvSpPr>
          <p:cNvPr id="12" name="Двойная стрелка влево/вправо 11"/>
          <p:cNvSpPr/>
          <p:nvPr/>
        </p:nvSpPr>
        <p:spPr>
          <a:xfrm>
            <a:off x="3357554" y="3429000"/>
            <a:ext cx="2071702" cy="57150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iCAP1DN1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00100" y="4786322"/>
            <a:ext cx="1714512" cy="1857388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sp>
        <p:nvSpPr>
          <p:cNvPr id="14" name="Двойная стрелка влево/вправо 13"/>
          <p:cNvSpPr/>
          <p:nvPr/>
        </p:nvSpPr>
        <p:spPr>
          <a:xfrm>
            <a:off x="3428992" y="5286388"/>
            <a:ext cx="2143140" cy="57150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туфелька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43636" y="5000636"/>
            <a:ext cx="2143140" cy="1714512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pic>
        <p:nvPicPr>
          <p:cNvPr id="16" name="03 Весёлая мелодия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8429652" y="5000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0800208"/>
      </p:ext>
    </p:extLst>
  </p:cSld>
  <p:clrMapOvr>
    <a:masterClrMapping/>
  </p:clrMapOvr>
  <p:transition spd="slow" advClick="0" advTm="8000">
    <p:circl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92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128</Words>
  <Application>Microsoft Office PowerPoint</Application>
  <PresentationFormat>Экран (4:3)</PresentationFormat>
  <Paragraphs>40</Paragraphs>
  <Slides>11</Slides>
  <Notes>0</Notes>
  <HiddenSlides>0</HiddenSlides>
  <MMClips>10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Полина</cp:lastModifiedBy>
  <cp:revision>169</cp:revision>
  <dcterms:created xsi:type="dcterms:W3CDTF">2012-11-04T14:17:39Z</dcterms:created>
  <dcterms:modified xsi:type="dcterms:W3CDTF">2020-04-26T17:42:37Z</dcterms:modified>
</cp:coreProperties>
</file>