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1" r:id="rId4"/>
    <p:sldId id="321" r:id="rId5"/>
    <p:sldId id="313" r:id="rId6"/>
    <p:sldId id="314" r:id="rId7"/>
    <p:sldId id="315" r:id="rId8"/>
    <p:sldId id="317" r:id="rId9"/>
    <p:sldId id="318" r:id="rId10"/>
    <p:sldId id="319" r:id="rId11"/>
    <p:sldId id="320" r:id="rId12"/>
    <p:sldId id="29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246C"/>
    <a:srgbClr val="008A00"/>
    <a:srgbClr val="FFFF0D"/>
    <a:srgbClr val="171191"/>
    <a:srgbClr val="006C00"/>
    <a:srgbClr val="401B5B"/>
    <a:srgbClr val="F6750A"/>
    <a:srgbClr val="FFFF75"/>
    <a:srgbClr val="9E0000"/>
    <a:srgbClr val="7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8" autoAdjust="0"/>
  </p:normalViewPr>
  <p:slideViewPr>
    <p:cSldViewPr>
      <p:cViewPr varScale="1">
        <p:scale>
          <a:sx n="69" d="100"/>
          <a:sy n="69" d="100"/>
        </p:scale>
        <p:origin x="-8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FFFF75">
                <a:alpha val="25882"/>
              </a:srgbClr>
            </a:gs>
            <a:gs pos="100000">
              <a:srgbClr val="3DD3F1">
                <a:alpha val="3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3710A-9519-4FA6-AFE6-57A720E8526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D862-0433-4507-84D1-144BEE472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>
    <p:circl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&#1090;&#1074;_&#1079;&#1072;&#1089;&#1090;&#1072;&#1074;&#1082;&#1072;_-_&#1080;&#1079;_&#1087;&#1077;&#1088;&#1077;&#1076;&#1072;&#1095;&#1080;_&#1042;_&#1075;&#1086;&#1089;&#1090;&#1103;&#1093;_&#1091;_&#1089;&#1082;&#1072;&#1079;&#1082;&#1080;_(Zvonit_ru).mi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42.jpeg"/><Relationship Id="rId12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41.jpeg"/><Relationship Id="rId11" Type="http://schemas.openxmlformats.org/officeDocument/2006/relationships/image" Target="../media/image22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8.jpe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47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&#1090;&#1074;_&#1079;&#1072;&#1089;&#1090;&#1072;&#1074;&#1082;&#1072;_-_&#1080;&#1079;_&#1087;&#1077;&#1088;&#1077;&#1076;&#1072;&#1095;&#1080;_&#1042;_&#1075;&#1086;&#1089;&#1090;&#1103;&#1093;_&#1091;_&#1089;&#1082;&#1072;&#1079;&#1082;&#1080;_(Zvonit_ru).mid" TargetMode="Externa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__Microsoft_Office_PowerPoint_97-20031.ppt"/><Relationship Id="rId11" Type="http://schemas.openxmlformats.org/officeDocument/2006/relationships/image" Target="../media/image6.png"/><Relationship Id="rId5" Type="http://schemas.openxmlformats.org/officeDocument/2006/relationships/image" Target="../media/image8.jpeg"/><Relationship Id="rId10" Type="http://schemas.openxmlformats.org/officeDocument/2006/relationships/image" Target="../media/image19.jpeg"/><Relationship Id="rId4" Type="http://schemas.openxmlformats.org/officeDocument/2006/relationships/audio" Target="../media/audio1.wav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5.pn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.wav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Music\03%20&#1042;&#1077;&#1089;&#1105;&#1083;&#1072;&#1103;%20&#1084;&#1077;&#1083;&#1086;&#1076;&#1080;&#1103;.wma" TargetMode="External"/><Relationship Id="rId6" Type="http://schemas.openxmlformats.org/officeDocument/2006/relationships/image" Target="../media/image30.jpeg"/><Relationship Id="rId11" Type="http://schemas.openxmlformats.org/officeDocument/2006/relationships/image" Target="../media/image6.png"/><Relationship Id="rId5" Type="http://schemas.openxmlformats.org/officeDocument/2006/relationships/image" Target="../media/image29.jpeg"/><Relationship Id="rId10" Type="http://schemas.openxmlformats.org/officeDocument/2006/relationships/image" Target="../media/image33.jpeg"/><Relationship Id="rId4" Type="http://schemas.openxmlformats.org/officeDocument/2006/relationships/image" Target="../media/image28.png"/><Relationship Id="rId9" Type="http://schemas.openxmlformats.org/officeDocument/2006/relationships/hyperlink" Target="http://images.yandex.ru/yandsearch?p=1&amp;text=%D1%81%D0%BD%D0%B5%D0%B6%D0%BD%D0%B0%D1%8F%20%D0%BA%D0%BE%D1%80%D0%BE%D0%BB%D0%B5%D0%B2%D0%B0%20%D0%BC%D1%83%D0%BB%D1%8C%D1%82%D1%84%D0%B8%D0%BB%D1%8C%D0%BC&amp;clid=40316&amp;img_url=http://i067.radikal.ru/0912/f5/5da4ccbba9e2t.jpg&amp;pos=32&amp;uinfo=sw-1151-sh-804-fw-926-fh-598-pd-1&amp;rpt=simag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jpe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2.vml"/><Relationship Id="rId6" Type="http://schemas.openxmlformats.org/officeDocument/2006/relationships/hyperlink" Target="http://images.yandex.ru/yandsearch?text=%D1%80%D0%B5%D0%BF%D0%BA%D0%B0%20%D0%BC%D1%83%D0%BB%D1%8C%D1%82%D1%84%D0%B8%D0%BB%D1%8C%D0%BC&amp;img_url=http://img.labirint.ru/images/comments_pic/0921/03labfcav1242995200.jpg&amp;pos=11&amp;uinfo=sw-1151-sh-804-fw-0-fh-598-pd-1&amp;rpt=simage" TargetMode="External"/><Relationship Id="rId5" Type="http://schemas.openxmlformats.org/officeDocument/2006/relationships/oleObject" Target="../embeddings/____________Microsoft_Office_PowerPoint_97-20032.ppt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jpeg"/><Relationship Id="rId12" Type="http://schemas.openxmlformats.org/officeDocument/2006/relationships/image" Target="../media/image23.jpeg"/><Relationship Id="rId2" Type="http://schemas.openxmlformats.org/officeDocument/2006/relationships/audio" Target="file:///C:\Users\1\Music\03%20&#1042;&#1077;&#1089;&#1105;&#1083;&#1072;&#1103;%20&#1084;&#1077;&#1083;&#1086;&#1076;&#1080;&#1103;.wma" TargetMode="Externa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____________Microsoft_Office_PowerPoint_97-20033.ppt"/><Relationship Id="rId11" Type="http://schemas.openxmlformats.org/officeDocument/2006/relationships/image" Target="../media/image39.jpeg"/><Relationship Id="rId5" Type="http://schemas.openxmlformats.org/officeDocument/2006/relationships/image" Target="../media/image8.jpeg"/><Relationship Id="rId10" Type="http://schemas.openxmlformats.org/officeDocument/2006/relationships/image" Target="../media/image24.jpeg"/><Relationship Id="rId4" Type="http://schemas.openxmlformats.org/officeDocument/2006/relationships/audio" Target="../media/audio1.wav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EBF8FB">
                <a:alpha val="8000"/>
              </a:srgbClr>
            </a:gs>
            <a:gs pos="100000">
              <a:srgbClr val="3DD3F1">
                <a:alpha val="3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00166" y="2714620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Автоматизация звука Ц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словах и предложениях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414338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читель-логопед Е.М.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Цыкунова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142984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В некотором царстве,</a:t>
            </a:r>
            <a:r>
              <a:rPr lang="ru-RU" sz="4400" b="1" dirty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в некотором государстве…</a:t>
            </a:r>
          </a:p>
        </p:txBody>
      </p:sp>
      <p:pic>
        <p:nvPicPr>
          <p:cNvPr id="11" name="Рисунок 10" descr="H30XFz копия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29058" y="3500438"/>
            <a:ext cx="4286280" cy="23008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0166" y="342900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46C"/>
                </a:solidFill>
                <a:latin typeface="Times New Roman" pitchFamily="18" charset="0"/>
                <a:cs typeface="Times New Roman" pitchFamily="18" charset="0"/>
              </a:rPr>
              <a:t>(индивидуальное занятие для детей дошкольного возраста)</a:t>
            </a:r>
            <a:endParaRPr lang="ru-RU" sz="1400" b="1" dirty="0">
              <a:solidFill>
                <a:srgbClr val="0024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rame 1079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-142908" y="0"/>
            <a:ext cx="9286908" cy="6858000"/>
          </a:xfrm>
          <a:prstGeom prst="rect">
            <a:avLst/>
          </a:prstGeom>
        </p:spPr>
      </p:pic>
      <p:pic>
        <p:nvPicPr>
          <p:cNvPr id="13314" name="Picture 2" descr="http://s010.radikal.ru/i314/1011/8f/891c684a474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596" y="1285860"/>
            <a:ext cx="721523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4000" b="1" dirty="0" smtClean="0">
                <a:solidFill>
                  <a:srgbClr val="006C00"/>
                </a:solidFill>
                <a:latin typeface="Arial Black" pitchFamily="34" charset="0"/>
                <a:ea typeface="BatangChe" pitchFamily="49" charset="-127"/>
              </a:rPr>
              <a:t>КАЛЕЙДОСКОП       СКАЗОК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171191"/>
                </a:solidFill>
              </a:rPr>
              <a:t>Автоматизация </a:t>
            </a:r>
            <a:r>
              <a:rPr lang="ru-RU" sz="2800" b="1" i="1" dirty="0" smtClean="0">
                <a:solidFill>
                  <a:srgbClr val="171191"/>
                </a:solidFill>
              </a:rPr>
              <a:t>звука </a:t>
            </a:r>
            <a:r>
              <a:rPr lang="ru-RU" sz="2800" b="1" i="1" dirty="0" smtClean="0">
                <a:solidFill>
                  <a:srgbClr val="171191"/>
                </a:solidFill>
              </a:rPr>
              <a:t>«Р» 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171191"/>
                </a:solidFill>
              </a:rPr>
              <a:t>в словах и предложениях</a:t>
            </a:r>
            <a:endParaRPr lang="ru-RU" sz="2800" b="1" i="1" dirty="0">
              <a:solidFill>
                <a:srgbClr val="171191"/>
              </a:solidFill>
            </a:endParaRPr>
          </a:p>
        </p:txBody>
      </p:sp>
      <p:pic>
        <p:nvPicPr>
          <p:cNvPr id="16" name="тв_заставка_-_из_передачи_В_гостях_у_сказки_(Zvonit_ru)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215338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454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728" y="500043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Повтори скороговорки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5852" y="5214950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2214554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Пирату и брат не брат, на то он и пират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857217" y="3571876"/>
            <a:ext cx="7786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Страшила, Дровосек и Трусливый Лев добрались до Изумрудного города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786" y="5429264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Папа Карло продал куртку и купил для Буратино букварь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пират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1214422"/>
            <a:ext cx="929640" cy="1071570"/>
          </a:xfrm>
          <a:prstGeom prst="rect">
            <a:avLst/>
          </a:prstGeom>
        </p:spPr>
      </p:pic>
      <p:pic>
        <p:nvPicPr>
          <p:cNvPr id="9" name="Рисунок 8" descr="пират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1214422"/>
            <a:ext cx="1120140" cy="1071570"/>
          </a:xfrm>
          <a:prstGeom prst="rect">
            <a:avLst/>
          </a:prstGeom>
        </p:spPr>
      </p:pic>
      <p:pic>
        <p:nvPicPr>
          <p:cNvPr id="11" name="Рисунок 10" descr="все из из.город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4612" y="2714620"/>
            <a:ext cx="1143008" cy="928694"/>
          </a:xfrm>
          <a:prstGeom prst="rect">
            <a:avLst/>
          </a:prstGeom>
        </p:spPr>
      </p:pic>
      <p:pic>
        <p:nvPicPr>
          <p:cNvPr id="12" name="Рисунок 11" descr="из.город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2786058"/>
            <a:ext cx="1143008" cy="857256"/>
          </a:xfrm>
          <a:prstGeom prst="rect">
            <a:avLst/>
          </a:prstGeom>
        </p:spPr>
      </p:pic>
      <p:pic>
        <p:nvPicPr>
          <p:cNvPr id="13" name="Рисунок 12" descr="папа карло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1604" y="4500570"/>
            <a:ext cx="1214446" cy="857256"/>
          </a:xfrm>
          <a:prstGeom prst="rect">
            <a:avLst/>
          </a:prstGeom>
        </p:spPr>
      </p:pic>
      <p:pic>
        <p:nvPicPr>
          <p:cNvPr id="18" name="Рисунок 17" descr="куртка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71868" y="4500570"/>
            <a:ext cx="1000132" cy="1000132"/>
          </a:xfrm>
          <a:prstGeom prst="rect">
            <a:avLst/>
          </a:prstGeom>
        </p:spPr>
      </p:pic>
      <p:pic>
        <p:nvPicPr>
          <p:cNvPr id="19" name="Рисунок 18" descr="буратино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57818" y="4500570"/>
            <a:ext cx="906780" cy="928686"/>
          </a:xfrm>
          <a:prstGeom prst="rect">
            <a:avLst/>
          </a:prstGeom>
        </p:spPr>
      </p:pic>
      <p:pic>
        <p:nvPicPr>
          <p:cNvPr id="20" name="Рисунок 19" descr="букварь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29454" y="4572008"/>
            <a:ext cx="785818" cy="857256"/>
          </a:xfrm>
          <a:prstGeom prst="rect">
            <a:avLst/>
          </a:prstGeom>
        </p:spPr>
      </p:pic>
      <p:pic>
        <p:nvPicPr>
          <p:cNvPr id="2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cademyC" pitchFamily="82" charset="0"/>
              </a:rPr>
              <a:t>Дифференциация звуков «Р» – «Л»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cademyC" pitchFamily="8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068960"/>
            <a:ext cx="5688632" cy="36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Из полена Папа Карло</a:t>
            </a:r>
          </a:p>
          <a:p>
            <a:pPr>
              <a:buNone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Буратино смастерил.</a:t>
            </a:r>
          </a:p>
          <a:p>
            <a:pPr>
              <a:buNone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Неприятностей немало</a:t>
            </a:r>
          </a:p>
          <a:p>
            <a:pPr>
              <a:buNone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Папа Карло пережил.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Рисунок 3" descr="D:\Логопедия\Картинки\Картотеки\Буратино 3.t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92080" y="980728"/>
            <a:ext cx="3635896" cy="36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zamok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zamok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228428520667582858sivvus_weather_symbols_4.svg_.hi_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1500174"/>
            <a:ext cx="2432526" cy="2071702"/>
          </a:xfrm>
          <a:prstGeom prst="rect">
            <a:avLst/>
          </a:prstGeom>
        </p:spPr>
      </p:pic>
      <p:pic>
        <p:nvPicPr>
          <p:cNvPr id="6" name="Рисунок 5" descr="1228428520667582858sivvus_weather_symbols_4.svg_.hi_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0" y="642918"/>
            <a:ext cx="2928958" cy="2494497"/>
          </a:xfrm>
          <a:prstGeom prst="rect">
            <a:avLst/>
          </a:prstGeom>
        </p:spPr>
      </p:pic>
      <p:pic>
        <p:nvPicPr>
          <p:cNvPr id="7" name="Рисунок 6" descr="1228428520667582858sivvus_weather_symbols_4.svg_.hi_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14348" y="0"/>
            <a:ext cx="3348062" cy="2143116"/>
          </a:xfrm>
          <a:prstGeom prst="rect">
            <a:avLst/>
          </a:prstGeom>
        </p:spPr>
      </p:pic>
      <p:pic>
        <p:nvPicPr>
          <p:cNvPr id="3" name="Рисунок 2" descr="1228428520667582858sivvus_weather_symbols_4.svg_.hi_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714744" y="1285860"/>
            <a:ext cx="2432526" cy="2071702"/>
          </a:xfrm>
          <a:prstGeom prst="rect">
            <a:avLst/>
          </a:prstGeom>
        </p:spPr>
      </p:pic>
      <p:pic>
        <p:nvPicPr>
          <p:cNvPr id="5" name="Рисунок 4" descr="1228428520667582858sivvus_weather_symbols_4.svg_.hi_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714744" y="0"/>
            <a:ext cx="3214710" cy="2500306"/>
          </a:xfrm>
          <a:prstGeom prst="rect">
            <a:avLst/>
          </a:prstGeom>
        </p:spPr>
      </p:pic>
      <p:pic>
        <p:nvPicPr>
          <p:cNvPr id="8" name="Рисунок 7" descr="1228428520667582858sivvus_weather_symbols_4.svg_.hi_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143635" y="1285860"/>
            <a:ext cx="2768047" cy="2357454"/>
          </a:xfrm>
          <a:prstGeom prst="rect">
            <a:avLst/>
          </a:prstGeom>
        </p:spPr>
      </p:pic>
      <p:pic>
        <p:nvPicPr>
          <p:cNvPr id="9" name="Рисунок 8" descr="1228428520667582858sivvus_weather_symbols_4.svg_.hi_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500826" y="142852"/>
            <a:ext cx="2928926" cy="2494469"/>
          </a:xfrm>
          <a:prstGeom prst="rect">
            <a:avLst/>
          </a:prstGeom>
        </p:spPr>
      </p:pic>
      <p:pic>
        <p:nvPicPr>
          <p:cNvPr id="13" name="Рисунок 12" descr="125578168763235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4643438" y="571480"/>
            <a:ext cx="3190884" cy="3190884"/>
          </a:xfrm>
          <a:prstGeom prst="rect">
            <a:avLst/>
          </a:prstGeom>
        </p:spPr>
      </p:pic>
      <p:pic>
        <p:nvPicPr>
          <p:cNvPr id="15" name="тв_заставка_-_из_передачи_В_гостях_у_сказки_(Zvonit_ru)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215338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69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rsxjsbxebfeqcjneqll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-10852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2361555" y="2714620"/>
            <a:ext cx="63538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5816" y="369854"/>
            <a:ext cx="45720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Назови картинки и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ты окажешься  в стране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РУРУНДИИ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89" t="6595" r="3265" b="27296"/>
          <a:stretch/>
        </p:blipFill>
        <p:spPr bwMode="auto">
          <a:xfrm>
            <a:off x="2915816" y="1970292"/>
            <a:ext cx="4565720" cy="466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8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3124" y="85723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52" y="5214950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Артемон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00496" y="5214950"/>
            <a:ext cx="161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</a:rPr>
              <a:t>Пьеро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6786578" y="5214950"/>
            <a:ext cx="1571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Карабас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Пьер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2500306"/>
            <a:ext cx="2286016" cy="257176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 descr="караба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2500306"/>
            <a:ext cx="2428892" cy="257176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9" name="Рисунок 8" descr="артемон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224" y="2500306"/>
            <a:ext cx="2143140" cy="257176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6926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Узнай сказку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 по подсказкам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06" t="810" r="32523" b="7668"/>
          <a:stretch/>
        </p:blipFill>
        <p:spPr bwMode="auto">
          <a:xfrm>
            <a:off x="467544" y="2160754"/>
            <a:ext cx="1585088" cy="291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905" t="1331" r="13140" b="3543"/>
          <a:stretch/>
        </p:blipFill>
        <p:spPr bwMode="auto">
          <a:xfrm>
            <a:off x="6509982" y="1986079"/>
            <a:ext cx="1774209" cy="337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2388" y="5322627"/>
            <a:ext cx="164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Герда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62988" y="5584237"/>
            <a:ext cx="20681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Маленькая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р</a:t>
            </a:r>
            <a:r>
              <a:rPr lang="ru-RU" sz="2800" b="1" dirty="0" smtClean="0">
                <a:solidFill>
                  <a:srgbClr val="C00000"/>
                </a:solidFill>
              </a:rPr>
              <a:t>азбойница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5584237"/>
            <a:ext cx="12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Ворон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386" y="2435924"/>
            <a:ext cx="2329787" cy="29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023033"/>
      </p:ext>
    </p:extLst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146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6000" y="128586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5062" name="Презентация" r:id="rId6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2976" y="214291"/>
            <a:ext cx="6143667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лишний?</a:t>
            </a:r>
          </a:p>
        </p:txBody>
      </p:sp>
      <p:pic>
        <p:nvPicPr>
          <p:cNvPr id="6" name="Рисунок 5" descr="бармалей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4942" y="1214422"/>
            <a:ext cx="2643206" cy="250033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Рисунок 6" descr="мойдодщыр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1142984"/>
            <a:ext cx="2643206" cy="250033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 descr="дюймовочк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86380" y="4143380"/>
            <a:ext cx="2571768" cy="2286016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Рисунок 8" descr="страшила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662" y="4143380"/>
            <a:ext cx="2143140" cy="2428892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92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rsxjsbxebfeqcjneqll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2361555" y="1428736"/>
            <a:ext cx="635384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Звуки </a:t>
            </a:r>
          </a:p>
          <a:p>
            <a:pPr algn="ctr"/>
            <a:r>
              <a:rPr lang="ru-RU" sz="7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«Л», «Ль»</a:t>
            </a:r>
            <a:endParaRPr lang="ru-RU" sz="7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i[2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43240" y="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«Р» или «</a:t>
            </a:r>
            <a:r>
              <a:rPr lang="ru-RU" sz="2800" b="1" dirty="0" err="1" smtClean="0">
                <a:solidFill>
                  <a:srgbClr val="FF0000"/>
                </a:solidFill>
              </a:rPr>
              <a:t>Рь</a:t>
            </a:r>
            <a:r>
              <a:rPr lang="ru-RU" sz="2800" b="1" dirty="0" smtClean="0">
                <a:solidFill>
                  <a:srgbClr val="FF0000"/>
                </a:solidFill>
              </a:rPr>
              <a:t>»?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Воз.шар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142852"/>
            <a:ext cx="1071570" cy="142876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11" name="Рисунок 10" descr="Воз.шар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29586" y="142852"/>
            <a:ext cx="1071570" cy="1428752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12" name="Рисунок 11" descr="буратино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57422" y="714356"/>
            <a:ext cx="1785950" cy="17145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Рисунок 12" descr="крокодил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3504" y="642918"/>
            <a:ext cx="1928826" cy="17145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Рисунок 14" descr="карлсон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14414" y="4786322"/>
            <a:ext cx="2071702" cy="17145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 descr="ариэль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86446" y="2714620"/>
            <a:ext cx="2000264" cy="178595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Рисунок 16" descr="коза-дереза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29190" y="4786322"/>
            <a:ext cx="2166942" cy="1785950"/>
          </a:xfrm>
          <a:prstGeom prst="rect">
            <a:avLst/>
          </a:prstGeom>
          <a:ln>
            <a:solidFill>
              <a:srgbClr val="00246C"/>
            </a:solidFill>
          </a:ln>
        </p:spPr>
      </p:pic>
      <p:pic>
        <p:nvPicPr>
          <p:cNvPr id="18" name="Рисунок 17" descr="черепаха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14414" y="2643182"/>
            <a:ext cx="1928826" cy="178595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9512" y="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</a:t>
            </a:r>
            <a:endParaRPr lang="ru-RU" sz="1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84368" y="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Рь</a:t>
            </a:r>
            <a:endParaRPr lang="ru-RU" sz="1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1.40611E-6 L -0.11805 -0.09459 " pathEditMode="relative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65495E-6 L -0.41736 -0.09436 " pathEditMode="relative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7.27105E-6 L 0.5356 -0.31475 " pathEditMode="relative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9.80574E-7 L 0.10243 -0.17831 " pathEditMode="relative" ptsTypes="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19241E-6 L -0.07882 -0.54556 " pathEditMode="relative" ptsTypes="AA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01758E-6 L 0.16545 -0.51411 " pathEditMode="relative" ptsTypes="A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921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96472502_parovozik2 копия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14348" y="0"/>
            <a:ext cx="7478851" cy="21431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00298" y="142852"/>
            <a:ext cx="4929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Определи место звука «Р» в словах</a:t>
            </a:r>
          </a:p>
        </p:txBody>
      </p:sp>
      <p:pic>
        <p:nvPicPr>
          <p:cNvPr id="4" name="Рисунок 3" descr="короле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2500306"/>
            <a:ext cx="1857388" cy="1857388"/>
          </a:xfrm>
          <a:prstGeom prst="round2Diag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 descr="разбойниц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2066" y="4714884"/>
            <a:ext cx="2286016" cy="1785950"/>
          </a:xfrm>
          <a:prstGeom prst="round2Diag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Рисунок 5" descr="чебураш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224" y="2357430"/>
            <a:ext cx="2014542" cy="1785950"/>
          </a:xfrm>
          <a:prstGeom prst="round2Diag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Рисунок 6" descr="рапунцель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28992" y="2500306"/>
            <a:ext cx="2034540" cy="1857388"/>
          </a:xfrm>
          <a:prstGeom prst="round2Diag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5842" name="Picture 2" descr="http://im0-tub-ru.yandex.net/i?id=330367764-01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4429132"/>
            <a:ext cx="1905000" cy="2000264"/>
          </a:xfrm>
          <a:prstGeom prst="round2Diag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9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52359E-6 L 0.32274 -0.1572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62535E-6 L -0.13385 -0.24121 " pathEditMode="relative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62535E-6 L 0.0158 -0.24121 " pathEditMode="relative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0333E-6 L 0.36216 -0.49306 " pathEditMode="relative" ptsTypes="AA">
                                      <p:cBhvr>
                                        <p:cTn id="36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8.37188E-6 L -0.28351 -0.57702 " pathEditMode="relative" ptsTypes="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92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6086" name="Презентация" r:id="rId5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282" y="0"/>
            <a:ext cx="8215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Подбери звуковую схему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85860"/>
            <a:ext cx="914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1285860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12858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128586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3286124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14546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3286124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5214950"/>
            <a:ext cx="9144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5214950"/>
            <a:ext cx="9144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52149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5214950"/>
            <a:ext cx="914400" cy="914400"/>
          </a:xfrm>
          <a:prstGeom prst="rect">
            <a:avLst/>
          </a:prstGeom>
          <a:solidFill>
            <a:srgbClr val="008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5000636"/>
            <a:ext cx="45005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РЕПКА</a:t>
            </a:r>
            <a:endParaRPr lang="ru-RU" sz="4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43372" y="52149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8" name="Picture 4" descr="http://im0-tub-ru.yandex.net/i?id=128533860-2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1571612"/>
            <a:ext cx="3429024" cy="335758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2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921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1460" y="-1154540"/>
            <a:ext cx="6858000" cy="91670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6000" y="128586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Узнай сказку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подсказкам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7110" name="Презентация" r:id="rId6" imgW="4570551" imgH="3427315" progId="PowerPoint.Show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8662" y="285728"/>
            <a:ext cx="7715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предложения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286116" y="1571612"/>
            <a:ext cx="2071702" cy="50006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3357554" y="3429000"/>
            <a:ext cx="2071702" cy="57150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войная стрелка влево/вправо 13"/>
          <p:cNvSpPr/>
          <p:nvPr/>
        </p:nvSpPr>
        <p:spPr>
          <a:xfrm>
            <a:off x="3428992" y="5286388"/>
            <a:ext cx="2143140" cy="57150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бан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3071810"/>
            <a:ext cx="1500198" cy="1428760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16" name="Рисунок 15" descr="замо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1071546"/>
            <a:ext cx="1571636" cy="1643074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17" name="Рисунок 16" descr="принцесс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8662" y="1000108"/>
            <a:ext cx="1571636" cy="1643074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18" name="Рисунок 17" descr="карлсон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2928934"/>
            <a:ext cx="1506856" cy="1571636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19" name="Рисунок 18" descr="гармошка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43636" y="4857760"/>
            <a:ext cx="1699260" cy="1428760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20" name="Рисунок 19" descr="крокодил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14414" y="4786322"/>
            <a:ext cx="1643074" cy="1500198"/>
          </a:xfrm>
          <a:prstGeom prst="ellipse">
            <a:avLst/>
          </a:prstGeom>
          <a:ln w="28575">
            <a:solidFill>
              <a:srgbClr val="FF0000"/>
            </a:solidFill>
          </a:ln>
        </p:spPr>
      </p:pic>
      <p:pic>
        <p:nvPicPr>
          <p:cNvPr id="21" name="03 Весёлая мелодия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800208"/>
      </p:ext>
    </p:extLst>
  </p:cSld>
  <p:clrMapOvr>
    <a:masterClrMapping/>
  </p:clrMapOvr>
  <p:transition spd="slow" advClick="0" advTm="8000">
    <p:circl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92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7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</TotalTime>
  <Words>159</Words>
  <Application>Microsoft Office PowerPoint</Application>
  <PresentationFormat>Экран (4:3)</PresentationFormat>
  <Paragraphs>48</Paragraphs>
  <Slides>12</Slides>
  <Notes>0</Notes>
  <HiddenSlides>0</HiddenSlides>
  <MMClips>12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Дифференциация звуков «Р» – «Л»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Полина</cp:lastModifiedBy>
  <cp:revision>167</cp:revision>
  <dcterms:created xsi:type="dcterms:W3CDTF">2012-11-04T14:17:39Z</dcterms:created>
  <dcterms:modified xsi:type="dcterms:W3CDTF">2020-04-26T17:59:32Z</dcterms:modified>
</cp:coreProperties>
</file>