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5" r:id="rId2"/>
    <p:sldId id="258" r:id="rId3"/>
    <p:sldId id="264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1pPr>
    <a:lvl2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2pPr>
    <a:lvl3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3pPr>
    <a:lvl4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4pPr>
    <a:lvl5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5pPr>
    <a:lvl6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6pPr>
    <a:lvl7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7pPr>
    <a:lvl8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8pPr>
    <a:lvl9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9pPr>
  </p:defaultTextStyle>
  <p:extLst>
    <p:ext uri="{EFAFB233-063F-42B5-8137-9DF3F51BA10A}">
      <p15:sldGuideLst xmlns:p15="http://schemas.microsoft.com/office/powerpoint/2012/main">
        <p15:guide id="1" orient="horz" pos="4365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8"/>
      </p:cViewPr>
      <p:guideLst>
        <p:guide orient="horz" pos="4365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13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986162"/>
            <a:ext cx="21945599" cy="605792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060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521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982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5443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7567579"/>
            <a:ext cx="21945600" cy="2250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10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4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462239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Информация о факте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19200" y="4214483"/>
            <a:ext cx="21945600" cy="4269709"/>
          </a:xfrm>
          <a:prstGeom prst="rect">
            <a:avLst/>
          </a:prstGeom>
        </p:spPr>
        <p:txBody>
          <a:bodyPr anchor="b"/>
          <a:lstStyle/>
          <a:p>
            <a:pPr marL="0" lvl="4" indent="1097280" algn="ctr" defTabSz="975360">
              <a:lnSpc>
                <a:spcPct val="80000"/>
              </a:lnSpc>
              <a:spcBef>
                <a:spcPts val="0"/>
              </a:spcBef>
              <a:buSzTx/>
              <a:buNone/>
              <a:defRPr sz="896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100 %
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100052"/>
            <a:ext cx="21945602" cy="832614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/>
          <a:p>
            <a:pPr marL="0" lvl="4" indent="1700783" algn="ctr" defTabSz="1511808">
              <a:lnSpc>
                <a:spcPct val="80000"/>
              </a:lnSpc>
              <a:spcBef>
                <a:spcPts val="0"/>
              </a:spcBef>
              <a:buSzTx/>
              <a:buNone/>
              <a:defRPr sz="5208">
                <a:latin typeface="Canela Bold"/>
                <a:ea typeface="Canela Bold"/>
                <a:cs typeface="Canela Bold"/>
                <a:sym typeface="Canela Bold"/>
              </a:defRPr>
            </a:pPr>
            <a:r>
              <a:t>«Важная цитата»
</a:t>
            </a:r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Море и небо на закате 2"/>
          <p:cNvSpPr>
            <a:spLocks noGrp="1"/>
          </p:cNvSpPr>
          <p:nvPr>
            <p:ph type="pic" sz="quarter" idx="21"/>
          </p:nvPr>
        </p:nvSpPr>
        <p:spPr>
          <a:xfrm>
            <a:off x="15744825" y="5581751"/>
            <a:ext cx="7365408" cy="828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Море и небо на закате 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Пляж и море на закате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ляж и море на закате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ляж и море на закате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8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00" spc="-1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5494" y="4585101"/>
            <a:ext cx="9757339" cy="2540002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3" name="Море и небо на закате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1" name="Море и небо на закате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219199" y="4023221"/>
            <a:ext cx="9757571" cy="8384679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19199" y="4023221"/>
            <a:ext cx="9757571" cy="8384679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 видеотрансляция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19199" y="4023221"/>
            <a:ext cx="9757571" cy="8384679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69"/>
            <a:ext cx="21945600" cy="6604002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Заголовок раздела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0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z="4200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461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382000" y="3848100"/>
            <a:ext cx="15278100" cy="1714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24800" y="609600"/>
            <a:ext cx="16459200" cy="26289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конкурс «Руководитель дошкольной образовательной организации» – 2024 с присвоением звания «Лучший руководитель дошкольной образовательной организации Екатеринбурга» –2024.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7886700" y="4000500"/>
            <a:ext cx="16497300" cy="5820812"/>
          </a:xfrm>
        </p:spPr>
        <p:txBody>
          <a:bodyPr/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Данилова Наталия Александровна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МБДОУ – детского сада комбинированного вида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248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Верх-Исетского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города Екатеринбурга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2"/>
          </p:nvPr>
        </p:nvSpPr>
        <p:spPr>
          <a:xfrm>
            <a:off x="7886700" y="10314432"/>
            <a:ext cx="16497300" cy="2563369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трудовой стаж работы– 25 лет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руководящей работы – 23 года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работы заведующим – 8 лет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 заве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33" y="571500"/>
            <a:ext cx="7401819" cy="116967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Скругленный прямоугольник 84"/>
          <p:cNvSpPr/>
          <p:nvPr/>
        </p:nvSpPr>
        <p:spPr>
          <a:xfrm>
            <a:off x="10021615" y="10981812"/>
            <a:ext cx="13969553" cy="2249503"/>
          </a:xfrm>
          <a:prstGeom prst="roundRect">
            <a:avLst>
              <a:gd name="adj" fmla="val 16667"/>
            </a:avLst>
          </a:prstGeom>
          <a:solidFill>
            <a:srgbClr val="B2C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Управление результатами</a:t>
            </a:r>
          </a:p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>
                <a:latin typeface="Times New Roman" panose="02020603050405020304" pitchFamily="18" charset="0"/>
                <a:ea typeface="Canela Text Regular"/>
                <a:cs typeface="Times New Roman" panose="02020603050405020304" pitchFamily="18" charset="0"/>
                <a:sym typeface="Canela Text Regular"/>
              </a:rPr>
              <a:t>Осуществление контроля и анализа эффективности  деятельности сотрудников для  достижения результата.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1" name="Скругленный прямоугольник 83"/>
          <p:cNvSpPr/>
          <p:nvPr/>
        </p:nvSpPr>
        <p:spPr>
          <a:xfrm>
            <a:off x="10021615" y="8196914"/>
            <a:ext cx="13969553" cy="2618074"/>
          </a:xfrm>
          <a:prstGeom prst="roundRect">
            <a:avLst>
              <a:gd name="adj" fmla="val 8780"/>
            </a:avLst>
          </a:prstGeom>
          <a:solidFill>
            <a:srgbClr val="CDC4E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b="1" dirty="0"/>
              <a:t>4. Управление мотивами </a:t>
            </a:r>
          </a:p>
          <a:p>
            <a:pPr algn="just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/>
              <a:t>Обеспечение системной качественной деятельности путем качественного отбора, подготовки сотрудников, повышения их квалификации, организации обучения персонала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02" name="Скругленный прямоугольник 82"/>
          <p:cNvSpPr/>
          <p:nvPr/>
        </p:nvSpPr>
        <p:spPr>
          <a:xfrm>
            <a:off x="10021616" y="5800401"/>
            <a:ext cx="13969553" cy="2258073"/>
          </a:xfrm>
          <a:prstGeom prst="roundRect">
            <a:avLst>
              <a:gd name="adj" fmla="val 11442"/>
            </a:avLst>
          </a:prstGeom>
          <a:solidFill>
            <a:srgbClr val="F9D3D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b="1" dirty="0"/>
              <a:t>3. Управление ресурсами   </a:t>
            </a:r>
          </a:p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/>
              <a:t>Определение потенциала для плодотворной деятельности ДОУ и распределение ресурсов для достижения максимальной </a:t>
            </a:r>
            <a:r>
              <a:rPr lang="ru-RU" sz="3200" dirty="0" smtClean="0"/>
              <a:t>эффективности</a:t>
            </a:r>
            <a:endParaRPr lang="ru-RU" sz="3200" dirty="0"/>
          </a:p>
        </p:txBody>
      </p:sp>
      <p:sp>
        <p:nvSpPr>
          <p:cNvPr id="203" name="Скругленный прямоугольник 81"/>
          <p:cNvSpPr/>
          <p:nvPr/>
        </p:nvSpPr>
        <p:spPr>
          <a:xfrm>
            <a:off x="9990026" y="3311617"/>
            <a:ext cx="13969552" cy="2345382"/>
          </a:xfrm>
          <a:prstGeom prst="roundRect">
            <a:avLst>
              <a:gd name="adj" fmla="val 8617"/>
            </a:avLst>
          </a:prstGeom>
          <a:solidFill>
            <a:srgbClr val="B2E4A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Управление процессами функционирования</a:t>
            </a:r>
            <a:endParaRPr lang="ru-RU" sz="3200" b="1" dirty="0">
              <a:latin typeface="Times New Roman" panose="02020603050405020304" pitchFamily="18" charset="0"/>
              <a:ea typeface="Canela Text Regular"/>
              <a:cs typeface="Times New Roman" panose="02020603050405020304" pitchFamily="18" charset="0"/>
              <a:sym typeface="Canela Text Regular"/>
            </a:endParaRPr>
          </a:p>
          <a:p>
            <a:pPr algn="just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>
                <a:latin typeface="Times New Roman" panose="02020603050405020304" pitchFamily="18" charset="0"/>
                <a:ea typeface="Canela Text Regular"/>
                <a:cs typeface="Times New Roman" panose="02020603050405020304" pitchFamily="18" charset="0"/>
                <a:sym typeface="Canela Text Regular"/>
              </a:rPr>
              <a:t>Применение комплекса методов, форм, технологических приемов управления процессами функционирования</a:t>
            </a:r>
            <a:r>
              <a:rPr lang="ru-RU" sz="3200" dirty="0" smtClean="0">
                <a:latin typeface="Times New Roman" panose="02020603050405020304" pitchFamily="18" charset="0"/>
                <a:ea typeface="Canela Text Regular"/>
                <a:cs typeface="Times New Roman" panose="02020603050405020304" pitchFamily="18" charset="0"/>
                <a:sym typeface="Canela Text Regular"/>
              </a:rPr>
              <a:t>.</a:t>
            </a:r>
            <a:endParaRPr lang="ru-RU" sz="3200" dirty="0">
              <a:latin typeface="Times New Roman" panose="02020603050405020304" pitchFamily="18" charset="0"/>
              <a:ea typeface="Canela Text Regular"/>
              <a:cs typeface="Times New Roman" panose="02020603050405020304" pitchFamily="18" charset="0"/>
              <a:sym typeface="Canela Text Regular"/>
            </a:endParaRPr>
          </a:p>
        </p:txBody>
      </p:sp>
      <p:sp>
        <p:nvSpPr>
          <p:cNvPr id="204" name="Скругленный прямоугольник 78"/>
          <p:cNvSpPr/>
          <p:nvPr/>
        </p:nvSpPr>
        <p:spPr>
          <a:xfrm>
            <a:off x="9990025" y="621274"/>
            <a:ext cx="13969553" cy="2546941"/>
          </a:xfrm>
          <a:prstGeom prst="roundRect">
            <a:avLst>
              <a:gd name="adj" fmla="val 5854"/>
            </a:avLst>
          </a:prstGeom>
          <a:solidFill>
            <a:srgbClr val="D5F4F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just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Управление целями</a:t>
            </a:r>
            <a:endParaRPr lang="ru-RU" sz="3200" b="1" dirty="0">
              <a:latin typeface="Times New Roman" panose="02020603050405020304" pitchFamily="18" charset="0"/>
              <a:ea typeface="Canela Text Regular"/>
              <a:cs typeface="Times New Roman" panose="02020603050405020304" pitchFamily="18" charset="0"/>
              <a:sym typeface="Canela Text Regular"/>
            </a:endParaRPr>
          </a:p>
          <a:p>
            <a:pPr algn="just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200" dirty="0">
                <a:latin typeface="Times New Roman" panose="02020603050405020304" pitchFamily="18" charset="0"/>
                <a:ea typeface="Canela Text Regular"/>
                <a:cs typeface="Times New Roman" panose="02020603050405020304" pitchFamily="18" charset="0"/>
                <a:sym typeface="Canela Text Regular"/>
              </a:rPr>
              <a:t>Определение целей всего дошкольного учреждения, на основании которых формулируются цели каждого сотрудника, реализация которых будет приближать к достижению общего </a:t>
            </a:r>
            <a:r>
              <a:rPr lang="ru-RU" sz="3200" dirty="0" smtClean="0">
                <a:latin typeface="Times New Roman" panose="02020603050405020304" pitchFamily="18" charset="0"/>
                <a:ea typeface="Canela Text Regular"/>
                <a:cs typeface="Times New Roman" panose="02020603050405020304" pitchFamily="18" charset="0"/>
                <a:sym typeface="Canela Text Regular"/>
              </a:rPr>
              <a:t>результата</a:t>
            </a:r>
            <a:endParaRPr lang="ru-RU" sz="3200" dirty="0">
              <a:latin typeface="Times New Roman" panose="02020603050405020304" pitchFamily="18" charset="0"/>
              <a:ea typeface="Canela Text Regular"/>
              <a:cs typeface="Times New Roman" panose="02020603050405020304" pitchFamily="18" charset="0"/>
              <a:sym typeface="Canela Text Regular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7143" y="3311617"/>
            <a:ext cx="9644898" cy="8612400"/>
            <a:chOff x="526703" y="2955622"/>
            <a:chExt cx="8275698" cy="7389775"/>
          </a:xfrm>
        </p:grpSpPr>
        <p:sp>
          <p:nvSpPr>
            <p:cNvPr id="205" name="Звезда"/>
            <p:cNvSpPr/>
            <p:nvPr/>
          </p:nvSpPr>
          <p:spPr>
            <a:xfrm>
              <a:off x="958752" y="3617640"/>
              <a:ext cx="7458928" cy="6251482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FFF994"/>
            </a:solidFill>
            <a:ln w="12700">
              <a:solidFill>
                <a:srgbClr val="FDC7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gradFill flip="none" rotWithShape="1">
                    <a:gsLst>
                      <a:gs pos="0">
                        <a:srgbClr val="7CADED"/>
                      </a:gs>
                      <a:gs pos="100000">
                        <a:srgbClr val="3954AF"/>
                      </a:gs>
                    </a:gsLst>
                    <a:lin ang="5400000" scaled="0"/>
                  </a:gra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206" name="Интерес"/>
            <p:cNvSpPr txBox="1"/>
            <p:nvPr/>
          </p:nvSpPr>
          <p:spPr>
            <a:xfrm rot="16200000">
              <a:off x="4133717" y="4647139"/>
              <a:ext cx="1108998" cy="5633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28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r>
                <a:rPr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Цели</a:t>
              </a:r>
              <a:endParaRPr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Стремление"/>
            <p:cNvSpPr txBox="1"/>
            <p:nvPr/>
          </p:nvSpPr>
          <p:spPr>
            <a:xfrm rot="19689769">
              <a:off x="5927941" y="6423327"/>
              <a:ext cx="1962752" cy="5633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r>
                <a:rPr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Процессы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Масштаб"/>
            <p:cNvSpPr txBox="1"/>
            <p:nvPr/>
          </p:nvSpPr>
          <p:spPr>
            <a:xfrm rot="1957877">
              <a:off x="5030590" y="8638703"/>
              <a:ext cx="1764688" cy="5633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r>
                <a:rPr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Ресурсы</a:t>
              </a:r>
              <a:r>
                <a:rPr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9" name="Умение"/>
            <p:cNvSpPr txBox="1"/>
            <p:nvPr/>
          </p:nvSpPr>
          <p:spPr>
            <a:xfrm rot="19544996">
              <a:off x="2709295" y="8531629"/>
              <a:ext cx="1631270" cy="5633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r>
                <a:rPr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Мотивы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Обобщение"/>
            <p:cNvSpPr txBox="1"/>
            <p:nvPr/>
          </p:nvSpPr>
          <p:spPr>
            <a:xfrm rot="1894636">
              <a:off x="1393824" y="6448579"/>
              <a:ext cx="2218583" cy="5633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r>
                <a:rPr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1"/>
            <p:cNvSpPr txBox="1"/>
            <p:nvPr/>
          </p:nvSpPr>
          <p:spPr>
            <a:xfrm>
              <a:off x="4495855" y="2955622"/>
              <a:ext cx="384721" cy="7119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2" name="2"/>
            <p:cNvSpPr txBox="1"/>
            <p:nvPr/>
          </p:nvSpPr>
          <p:spPr>
            <a:xfrm>
              <a:off x="8417680" y="5656999"/>
              <a:ext cx="384721" cy="7119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3" name="3"/>
            <p:cNvSpPr txBox="1"/>
            <p:nvPr/>
          </p:nvSpPr>
          <p:spPr>
            <a:xfrm>
              <a:off x="6954084" y="9633407"/>
              <a:ext cx="384721" cy="7119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14" name="4"/>
            <p:cNvSpPr txBox="1"/>
            <p:nvPr/>
          </p:nvSpPr>
          <p:spPr>
            <a:xfrm>
              <a:off x="2080412" y="9633407"/>
              <a:ext cx="384721" cy="7119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15" name="5"/>
            <p:cNvSpPr txBox="1"/>
            <p:nvPr/>
          </p:nvSpPr>
          <p:spPr>
            <a:xfrm>
              <a:off x="526703" y="5672966"/>
              <a:ext cx="384721" cy="7119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</a:lstStyle>
            <a:p>
              <a:r>
                <a:rPr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pic>
          <p:nvPicPr>
            <p:cNvPr id="221" name="логотип 248.png" descr="логотип 248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3408187" y="5709774"/>
              <a:ext cx="2637673" cy="26376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1232060" y="1494113"/>
            <a:ext cx="7989367" cy="1019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УПРАВЛЕНЧЕСКАЯ МОДЕЛЬ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7947" y="3141148"/>
            <a:ext cx="5643716" cy="32852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292037">
              <a:spcBef>
                <a:spcPts val="0"/>
              </a:spcBef>
              <a:buFont typeface="Wingdings" panose="05000000000000000000" pitchFamily="2" charset="2"/>
              <a:buChar char="§"/>
              <a:defRPr sz="4136"/>
            </a:pPr>
            <a:r>
              <a:rPr lang="ru-RU" sz="4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Низкий </a:t>
            </a:r>
            <a:r>
              <a:rPr lang="ru-RU" sz="4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участия в конкурсном </a:t>
            </a:r>
            <a:r>
              <a:rPr lang="ru-RU" sz="4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endParaRPr lang="ru-RU" sz="41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292037">
              <a:spcBef>
                <a:spcPts val="0"/>
              </a:spcBef>
              <a:buFont typeface="Wingdings" panose="05000000000000000000" pitchFamily="2" charset="2"/>
              <a:buChar char="§"/>
              <a:defRPr sz="4136"/>
            </a:pPr>
            <a:r>
              <a:rPr lang="ru-RU" sz="4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</a:t>
            </a:r>
            <a:r>
              <a:rPr lang="ru-RU" sz="4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4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endParaRPr lang="ru-RU" sz="41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34439" y="2936861"/>
            <a:ext cx="5643716" cy="36498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292037">
              <a:spcBef>
                <a:spcPts val="0"/>
              </a:spcBef>
              <a:buFont typeface="Wingdings" panose="05000000000000000000" pitchFamily="2" charset="2"/>
              <a:buChar char="§"/>
              <a:defRPr sz="4136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детей с ОВЗ</a:t>
            </a:r>
          </a:p>
          <a:p>
            <a:pPr defTabSz="2292037">
              <a:spcBef>
                <a:spcPts val="0"/>
              </a:spcBef>
              <a:buFont typeface="Wingdings" panose="05000000000000000000" pitchFamily="2" charset="2"/>
              <a:buChar char="§"/>
              <a:defRPr sz="4136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Тенденция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снижению наполняемости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endParaRPr kumimoji="0" lang="ru-RU" sz="4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nela Bold"/>
            </a:endParaRPr>
          </a:p>
          <a:p>
            <a:pPr defTabSz="2292037">
              <a:spcBef>
                <a:spcPts val="0"/>
              </a:spcBef>
              <a:buFont typeface="Wingdings" panose="05000000000000000000" pitchFamily="2" charset="2"/>
              <a:buChar char="§"/>
              <a:defRPr sz="4136"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nela Bold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57080" y="2829194"/>
            <a:ext cx="5643716" cy="39158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292037">
              <a:spcBef>
                <a:spcPts val="0"/>
              </a:spcBef>
              <a:buFont typeface="Wingdings" panose="05000000000000000000" pitchFamily="2" charset="2"/>
              <a:buChar char="§"/>
              <a:defRPr sz="4136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Неготовность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к активному участию во взаимодействии с ДОУ</a:t>
            </a:r>
          </a:p>
          <a:p>
            <a:pPr defTabSz="2292037">
              <a:spcBef>
                <a:spcPts val="0"/>
              </a:spcBef>
              <a:buFont typeface="Wingdings" panose="05000000000000000000" pitchFamily="2" charset="2"/>
              <a:buChar char="§"/>
              <a:defRPr sz="4136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Инфантильность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занятость родителей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5274" y="3092931"/>
            <a:ext cx="5643716" cy="3285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4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Устаревшая </a:t>
            </a:r>
            <a:r>
              <a:rPr lang="ru-RU" sz="4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 </a:t>
            </a:r>
            <a:r>
              <a:rPr lang="ru-RU" sz="4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(год ввода здания в эксплуатацию 1987г</a:t>
            </a:r>
            <a:r>
              <a:rPr lang="ru-RU" sz="4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1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4967" y="8638718"/>
            <a:ext cx="5643716" cy="39196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926287">
              <a:spcBef>
                <a:spcPts val="0"/>
              </a:spcBef>
              <a:buFont typeface="Wingdings" pitchFamily="2" charset="2"/>
              <a:buChar char="ü"/>
              <a:defRPr sz="3476"/>
            </a:pP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 Активное </a:t>
            </a:r>
            <a:r>
              <a:rPr lang="ru-RU" sz="4140" dirty="0">
                <a:latin typeface="Times New Roman" pitchFamily="18" charset="0"/>
                <a:cs typeface="Times New Roman" pitchFamily="18" charset="0"/>
              </a:rPr>
              <a:t>участие педагогов в конкурсах различного уровня </a:t>
            </a:r>
          </a:p>
          <a:p>
            <a:pPr defTabSz="1926287">
              <a:spcBef>
                <a:spcPts val="0"/>
              </a:spcBef>
              <a:buFont typeface="Wingdings" pitchFamily="2" charset="2"/>
              <a:buChar char="ü"/>
              <a:defRPr sz="3476"/>
            </a:pP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4140" dirty="0">
                <a:latin typeface="Times New Roman" pitchFamily="18" charset="0"/>
                <a:cs typeface="Times New Roman" pitchFamily="18" charset="0"/>
              </a:rPr>
              <a:t>процента педагогов с 1КК и </a:t>
            </a: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ВКК</a:t>
            </a:r>
            <a:endParaRPr lang="ru-RU" sz="41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34439" y="9017680"/>
            <a:ext cx="5643716" cy="3285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926287">
              <a:spcBef>
                <a:spcPts val="0"/>
              </a:spcBef>
              <a:buFont typeface="Wingdings" pitchFamily="2" charset="2"/>
              <a:buChar char="ü"/>
              <a:defRPr sz="3476"/>
            </a:pP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 Созданы </a:t>
            </a:r>
            <a:r>
              <a:rPr lang="ru-RU" sz="4140" dirty="0">
                <a:latin typeface="Times New Roman" pitchFamily="18" charset="0"/>
                <a:cs typeface="Times New Roman" pitchFamily="18" charset="0"/>
              </a:rPr>
              <a:t>условия для детей с </a:t>
            </a: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ОВЗ</a:t>
            </a:r>
          </a:p>
          <a:p>
            <a:pPr defTabSz="1926287">
              <a:spcBef>
                <a:spcPts val="0"/>
              </a:spcBef>
              <a:buFont typeface="Wingdings" pitchFamily="2" charset="2"/>
              <a:buChar char="ü"/>
              <a:defRPr sz="3476"/>
            </a:pP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 100</a:t>
            </a:r>
            <a:r>
              <a:rPr lang="ru-RU" sz="4140" dirty="0">
                <a:latin typeface="Times New Roman" pitchFamily="18" charset="0"/>
                <a:cs typeface="Times New Roman" pitchFamily="18" charset="0"/>
              </a:rPr>
              <a:t>% выполнение муниципального </a:t>
            </a: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41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308693" y="8374315"/>
            <a:ext cx="5643716" cy="45540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1926287">
              <a:spcBef>
                <a:spcPts val="0"/>
              </a:spcBef>
              <a:buFont typeface="Wingdings" pitchFamily="2" charset="2"/>
              <a:buChar char="ü"/>
              <a:defRPr sz="3476"/>
            </a:pP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 Включение </a:t>
            </a:r>
            <a:r>
              <a:rPr lang="ru-RU" sz="4140" dirty="0">
                <a:latin typeface="Times New Roman" pitchFamily="18" charset="0"/>
                <a:cs typeface="Times New Roman" pitchFamily="18" charset="0"/>
              </a:rPr>
              <a:t>родителей в жизнедеятельность ДОУ</a:t>
            </a:r>
          </a:p>
          <a:p>
            <a:pPr algn="just" defTabSz="1926287">
              <a:spcBef>
                <a:spcPts val="0"/>
              </a:spcBef>
              <a:buFont typeface="Wingdings" pitchFamily="2" charset="2"/>
              <a:buChar char="ü"/>
              <a:defRPr sz="3476"/>
            </a:pP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 Реализован </a:t>
            </a:r>
            <a:r>
              <a:rPr lang="ru-RU" sz="4140" dirty="0">
                <a:latin typeface="Times New Roman" pitchFamily="18" charset="0"/>
                <a:cs typeface="Times New Roman" pitchFamily="18" charset="0"/>
              </a:rPr>
              <a:t>детско-родительский проект «Мы вместе</a:t>
            </a: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1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392275" y="8374317"/>
            <a:ext cx="5643716" cy="45540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926287">
              <a:spcBef>
                <a:spcPts val="0"/>
              </a:spcBef>
              <a:buFont typeface="Wingdings" pitchFamily="2" charset="2"/>
              <a:buChar char="ü"/>
              <a:defRPr sz="3476"/>
            </a:pP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 Обогащение </a:t>
            </a:r>
            <a:r>
              <a:rPr lang="ru-RU" sz="4140" dirty="0">
                <a:latin typeface="Times New Roman" pitchFamily="18" charset="0"/>
                <a:cs typeface="Times New Roman" pitchFamily="18" charset="0"/>
              </a:rPr>
              <a:t>и модернизация РППС</a:t>
            </a:r>
          </a:p>
          <a:p>
            <a:pPr defTabSz="1926287">
              <a:spcBef>
                <a:spcPts val="0"/>
              </a:spcBef>
              <a:buFont typeface="Wingdings" pitchFamily="2" charset="2"/>
              <a:buChar char="ü"/>
              <a:defRPr sz="3476"/>
            </a:pP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 Замена </a:t>
            </a:r>
            <a:r>
              <a:rPr lang="ru-RU" sz="4140" dirty="0">
                <a:latin typeface="Times New Roman" pitchFamily="18" charset="0"/>
                <a:cs typeface="Times New Roman" pitchFamily="18" charset="0"/>
              </a:rPr>
              <a:t>и ремонт устаревшего оборудования</a:t>
            </a:r>
          </a:p>
          <a:p>
            <a:pPr defTabSz="1926287">
              <a:spcBef>
                <a:spcPts val="0"/>
              </a:spcBef>
              <a:buFont typeface="Wingdings" pitchFamily="2" charset="2"/>
              <a:buChar char="ü"/>
              <a:defRPr sz="3476"/>
            </a:pP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4140" dirty="0">
                <a:latin typeface="Times New Roman" pitchFamily="18" charset="0"/>
                <a:cs typeface="Times New Roman" pitchFamily="18" charset="0"/>
              </a:rPr>
              <a:t>условий для доступной </a:t>
            </a:r>
            <a:r>
              <a:rPr lang="ru-RU" sz="4140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41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0858" y="1296781"/>
            <a:ext cx="5643716" cy="6651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Педагогические кадры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nela Bold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4735" y="1296781"/>
            <a:ext cx="5643716" cy="6651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Воспитанники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nela Bold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426099" y="1296779"/>
            <a:ext cx="5643716" cy="121678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Родители (законные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представители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)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nela Bold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427463" y="1263414"/>
            <a:ext cx="5643716" cy="121678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Материально-техническая база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nela Bold"/>
              </a:rPr>
              <a:t> 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nela Bold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70021" y="6825030"/>
            <a:ext cx="23100632" cy="1581920"/>
          </a:xfrm>
          <a:prstGeom prst="downArrow">
            <a:avLst>
              <a:gd name="adj1" fmla="val 50000"/>
              <a:gd name="adj2" fmla="val 71569"/>
            </a:avLst>
          </a:prstGeom>
          <a:solidFill>
            <a:schemeClr val="accent5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Результаты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1400" y="0"/>
            <a:ext cx="12394419" cy="1019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Bold"/>
                <a:ea typeface="Canela Bold"/>
                <a:cs typeface="Canela Bold"/>
                <a:sym typeface="Canela Bold"/>
              </a:rPr>
              <a:t>Проблемы в управленческой деятельности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532231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268</Words>
  <Application>Microsoft Office PowerPoint</Application>
  <PresentationFormat>Произвольный</PresentationFormat>
  <Paragraphs>49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Avenir Next Demi Bold</vt:lpstr>
      <vt:lpstr>Avenir Next Medium</vt:lpstr>
      <vt:lpstr>Avenir Next Regular</vt:lpstr>
      <vt:lpstr>Canela Bold</vt:lpstr>
      <vt:lpstr>Canela Deck Regular</vt:lpstr>
      <vt:lpstr>Canela Regular</vt:lpstr>
      <vt:lpstr>Canela Text Regular</vt:lpstr>
      <vt:lpstr>Helvetica Neue</vt:lpstr>
      <vt:lpstr>Times New Roman</vt:lpstr>
      <vt:lpstr>Wingdings</vt:lpstr>
      <vt:lpstr>23_ClassicWhite</vt:lpstr>
      <vt:lpstr>Городской конкурс «Руководитель дошкольной образовательной организации» – 2024 с присвоением звания «Лучший руководитель дошкольной образовательной организации Екатеринбурга» –2024.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</dc:creator>
  <cp:lastModifiedBy>admin</cp:lastModifiedBy>
  <cp:revision>19</cp:revision>
  <dcterms:modified xsi:type="dcterms:W3CDTF">2024-01-25T06:53:38Z</dcterms:modified>
</cp:coreProperties>
</file>