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5"/>
  </p:notesMasterIdLst>
  <p:sldIdLst>
    <p:sldId id="265" r:id="rId2"/>
    <p:sldId id="258" r:id="rId3"/>
    <p:sldId id="264" r:id="rId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1pPr>
    <a:lvl2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2pPr>
    <a:lvl3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3pPr>
    <a:lvl4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4pPr>
    <a:lvl5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5pPr>
    <a:lvl6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6pPr>
    <a:lvl7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7pPr>
    <a:lvl8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8pPr>
    <a:lvl9pPr marL="0" marR="0" indent="0" algn="l" defTabSz="2438337" rtl="0" fontAlgn="auto" latinLnBrk="0" hangingPunct="0">
      <a:lnSpc>
        <a:spcPct val="90000"/>
      </a:lnSpc>
      <a:spcBef>
        <a:spcPts val="2400"/>
      </a:spcBef>
      <a:spcAft>
        <a:spcPts val="0"/>
      </a:spcAft>
      <a:buClrTx/>
      <a:buSzTx/>
      <a:buFontTx/>
      <a:buNone/>
      <a:tabLst/>
      <a:defRPr kumimoji="0" sz="44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Canela Bold"/>
        <a:ea typeface="Canela Bold"/>
        <a:cs typeface="Canela Bold"/>
        <a:sym typeface="Canela Bold"/>
      </a:defRPr>
    </a:lvl9pPr>
  </p:defaultTextStyle>
  <p:extLst>
    <p:ext uri="{EFAFB233-063F-42B5-8137-9DF3F51BA10A}">
      <p15:sldGuideLst xmlns:p15="http://schemas.microsoft.com/office/powerpoint/2012/main">
        <p15:guide id="1" orient="horz" pos="4365" userDrawn="1">
          <p15:clr>
            <a:srgbClr val="A4A3A4"/>
          </p15:clr>
        </p15:guide>
        <p15:guide id="2" pos="76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DD5EE"/>
          </a:solidFill>
        </a:fill>
      </a:tcStyle>
    </a:wholeTbl>
    <a:band2H>
      <a:tcTxStyle/>
      <a:tcStyle>
        <a:tcBdr/>
        <a:fill>
          <a:solidFill>
            <a:srgbClr val="E8EBF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EE5CD"/>
          </a:solidFill>
        </a:fill>
      </a:tcStyle>
    </a:wholeTbl>
    <a:band2H>
      <a:tcTxStyle/>
      <a:tcStyle>
        <a:tcBdr/>
        <a:fill>
          <a:solidFill>
            <a:srgbClr val="E8F2E7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8D3E5"/>
          </a:solidFill>
        </a:fill>
      </a:tcStyle>
    </a:wholeTbl>
    <a:band2H>
      <a:tcTxStyle/>
      <a:tcStyle>
        <a:tcBdr/>
        <a:fill>
          <a:solidFill>
            <a:srgbClr val="ECEAF3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/>
      <a:tcStyle>
        <a:tcBdr/>
        <a:fill>
          <a:solidFill>
            <a:srgbClr val="E6E6E6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/>
      <a:tcStyle>
        <a:tcBdr/>
        <a:fill>
          <a:solidFill>
            <a:srgbClr val="FFFFFF"/>
          </a:solidFill>
        </a:fill>
      </a:tcStyle>
    </a:band2H>
    <a:firstCol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>
          <a:latin typeface="Canela Bold"/>
          <a:ea typeface="Canela Bold"/>
          <a:cs typeface="Canela Bold"/>
        </a:font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42" d="100"/>
          <a:sy n="42" d="100"/>
        </p:scale>
        <p:origin x="629" y="58"/>
      </p:cViewPr>
      <p:guideLst>
        <p:guide orient="horz" pos="4365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Shape 168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69" name="Shape 169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1pPr>
    <a:lvl2pPr indent="228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2pPr>
    <a:lvl3pPr indent="457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3pPr>
    <a:lvl4pPr indent="685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4pPr>
    <a:lvl5pPr indent="9144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5pPr>
    <a:lvl6pPr indent="11430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6pPr>
    <a:lvl7pPr indent="13716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7pPr>
    <a:lvl8pPr indent="16002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8pPr>
    <a:lvl9pPr indent="1828800" defTabSz="457200" latinLnBrk="0">
      <a:lnSpc>
        <a:spcPct val="117999"/>
      </a:lnSpc>
      <a:defRPr sz="2200">
        <a:latin typeface="+mn-lt"/>
        <a:ea typeface="+mn-ea"/>
        <a:cs typeface="+mn-cs"/>
        <a:sym typeface="Helvetica Neue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8413436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986162"/>
            <a:ext cx="21945599" cy="605792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  <a:lvl2pPr marL="9060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2pPr>
            <a:lvl3pPr marL="14521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3pPr>
            <a:lvl4pPr marL="19982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4pPr>
            <a:lvl5pPr marL="2544329" indent="-359929" algn="ctr" defTabSz="808990">
              <a:lnSpc>
                <a:spcPct val="100000"/>
              </a:lnSpc>
              <a:spcBef>
                <a:spcPts val="0"/>
              </a:spcBef>
              <a:defRPr sz="2900" spc="-29">
                <a:latin typeface="Avenir Next Medium"/>
                <a:ea typeface="Avenir Next Medium"/>
                <a:cs typeface="Avenir Next Medium"/>
                <a:sym typeface="Avenir Next Medium"/>
              </a:defRPr>
            </a:lvl5pPr>
          </a:lstStyle>
          <a:p>
            <a:r>
              <a:t>Автор и дата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/>
            </a:lvl1pPr>
          </a:lstStyle>
          <a:p>
            <a:r>
              <a:t>Заголовок презентации</a:t>
            </a:r>
          </a:p>
        </p:txBody>
      </p:sp>
      <p:sp>
        <p:nvSpPr>
          <p:cNvPr id="13" name="Уровень текста 1…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7567579"/>
            <a:ext cx="21945600" cy="2250594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презентации</a:t>
            </a:r>
          </a:p>
        </p:txBody>
      </p:sp>
      <p:sp>
        <p:nvSpPr>
          <p:cNvPr id="1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овестка дн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Заголовок повестки дня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повестки дня</a:t>
            </a:r>
          </a:p>
        </p:txBody>
      </p:sp>
      <p:sp>
        <p:nvSpPr>
          <p:cNvPr id="109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4013200"/>
            <a:ext cx="21945600" cy="8385548"/>
          </a:xfrm>
          <a:prstGeom prst="rect">
            <a:avLst/>
          </a:prstGeom>
        </p:spPr>
        <p:txBody>
          <a:bodyPr/>
          <a:lstStyle>
            <a:lvl1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1pPr>
            <a:lvl2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2pPr>
            <a:lvl3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3pPr>
            <a:lvl4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4pPr>
            <a:lvl5pPr marL="0" indent="0" defTabSz="825500">
              <a:lnSpc>
                <a:spcPct val="100000"/>
              </a:lnSpc>
              <a:buSzTx/>
              <a:buNone/>
              <a:defRPr sz="6800" spc="-136">
                <a:latin typeface="Canela Deck Regular"/>
                <a:ea typeface="Canela Deck Regular"/>
                <a:cs typeface="Canela Deck Regular"/>
                <a:sym typeface="Canela Deck Regular"/>
              </a:defRPr>
            </a:lvl5pPr>
          </a:lstStyle>
          <a:p>
            <a:r>
              <a:t>Темы повестки дня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0" name="Подзаголовок повестки дня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7114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повестки дня</a:t>
            </a:r>
          </a:p>
        </p:txBody>
      </p:sp>
      <p:sp>
        <p:nvSpPr>
          <p:cNvPr id="11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Сообщ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xfrm>
            <a:off x="1219200" y="3251200"/>
            <a:ext cx="21945600" cy="6604000"/>
          </a:xfrm>
          <a:prstGeom prst="rect">
            <a:avLst/>
          </a:prstGeom>
        </p:spPr>
        <p:txBody>
          <a:bodyPr anchor="ctr"/>
          <a:lstStyle>
            <a:lvl1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1pPr>
            <a:lvl2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2pPr>
            <a:lvl3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3pPr>
            <a:lvl4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4pPr>
            <a:lvl5pPr marL="0" indent="0" algn="ctr" defTabSz="2438400">
              <a:lnSpc>
                <a:spcPct val="80000"/>
              </a:lnSpc>
              <a:spcBef>
                <a:spcPts val="0"/>
              </a:spcBef>
              <a:buSzTx/>
              <a:buNone/>
              <a:defRPr sz="12800">
                <a:latin typeface="Canela Regular"/>
                <a:ea typeface="Canela Regular"/>
                <a:cs typeface="Canela Regular"/>
                <a:sym typeface="Canela Regular"/>
              </a:defRPr>
            </a:lvl5pPr>
          </a:lstStyle>
          <a:p>
            <a:r>
              <a:t>Сообщение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19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Важный фа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8462239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Информация о факте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27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200" y="4214483"/>
            <a:ext cx="21945600" cy="4269709"/>
          </a:xfrm>
          <a:prstGeom prst="rect">
            <a:avLst/>
          </a:prstGeom>
        </p:spPr>
        <p:txBody>
          <a:bodyPr anchor="b"/>
          <a:lstStyle/>
          <a:p>
            <a:pPr marL="0" lvl="4" indent="1097280" algn="ctr" defTabSz="975360">
              <a:lnSpc>
                <a:spcPct val="80000"/>
              </a:lnSpc>
              <a:spcBef>
                <a:spcPts val="0"/>
              </a:spcBef>
              <a:buSzTx/>
              <a:buNone/>
              <a:defRPr sz="8960">
                <a:latin typeface="Canela Bold"/>
                <a:ea typeface="Canela Bold"/>
                <a:cs typeface="Canela Bold"/>
                <a:sym typeface="Canela Bold"/>
              </a:defRPr>
            </a:pPr>
            <a:r>
              <a:t>100 %
</a:t>
            </a:r>
          </a:p>
        </p:txBody>
      </p:sp>
      <p:sp>
        <p:nvSpPr>
          <p:cNvPr id="128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Цита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11100052"/>
            <a:ext cx="21945602" cy="832614"/>
          </a:xfrm>
          <a:prstGeom prst="rect">
            <a:avLst/>
          </a:prstGeom>
        </p:spPr>
        <p:txBody>
          <a:bodyPr anchor="ctr"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Авторство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36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200" y="4178300"/>
            <a:ext cx="21945600" cy="4416425"/>
          </a:xfrm>
          <a:prstGeom prst="rect">
            <a:avLst/>
          </a:prstGeom>
        </p:spPr>
        <p:txBody>
          <a:bodyPr anchor="ctr"/>
          <a:lstStyle/>
          <a:p>
            <a:pPr marL="0" lvl="4" indent="1700783" algn="ctr" defTabSz="1511808">
              <a:lnSpc>
                <a:spcPct val="80000"/>
              </a:lnSpc>
              <a:spcBef>
                <a:spcPts val="0"/>
              </a:spcBef>
              <a:buSzTx/>
              <a:buNone/>
              <a:defRPr sz="5208">
                <a:latin typeface="Canela Bold"/>
                <a:ea typeface="Canela Bold"/>
                <a:cs typeface="Canela Bold"/>
                <a:sym typeface="Canela Bold"/>
              </a:defRPr>
            </a:pPr>
            <a:r>
              <a:t>«Важная цитата»
</a:t>
            </a:r>
          </a:p>
        </p:txBody>
      </p:sp>
      <p:sp>
        <p:nvSpPr>
          <p:cNvPr id="13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 (3 шт.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Море и небо на закате 2"/>
          <p:cNvSpPr>
            <a:spLocks noGrp="1"/>
          </p:cNvSpPr>
          <p:nvPr>
            <p:ph type="pic" sz="quarter" idx="21"/>
          </p:nvPr>
        </p:nvSpPr>
        <p:spPr>
          <a:xfrm>
            <a:off x="15744825" y="5581751"/>
            <a:ext cx="7365408" cy="82804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5" name="Море и небо на закате 1"/>
          <p:cNvSpPr>
            <a:spLocks noGrp="1"/>
          </p:cNvSpPr>
          <p:nvPr>
            <p:ph type="pic" sz="quarter" idx="22"/>
          </p:nvPr>
        </p:nvSpPr>
        <p:spPr>
          <a:xfrm>
            <a:off x="15363825" y="1270000"/>
            <a:ext cx="8115300" cy="5409006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6" name="Пляж и море на закате"/>
          <p:cNvSpPr>
            <a:spLocks noGrp="1"/>
          </p:cNvSpPr>
          <p:nvPr>
            <p:ph type="pic" idx="23"/>
          </p:nvPr>
        </p:nvSpPr>
        <p:spPr>
          <a:xfrm>
            <a:off x="-63500" y="1270000"/>
            <a:ext cx="167640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47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пляж и море на закате"/>
          <p:cNvSpPr>
            <a:spLocks noGrp="1"/>
          </p:cNvSpPr>
          <p:nvPr>
            <p:ph type="pic" idx="21"/>
          </p:nvPr>
        </p:nvSpPr>
        <p:spPr>
          <a:xfrm>
            <a:off x="1270000" y="-423334"/>
            <a:ext cx="21844000" cy="14562668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55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ляж и море на закате"/>
          <p:cNvSpPr>
            <a:spLocks noGrp="1"/>
          </p:cNvSpPr>
          <p:nvPr>
            <p:ph type="pic" idx="21"/>
          </p:nvPr>
        </p:nvSpPr>
        <p:spPr>
          <a:xfrm>
            <a:off x="0" y="-1270000"/>
            <a:ext cx="24384000" cy="1625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2" name="Заголовок презентации"/>
          <p:cNvSpPr txBox="1">
            <a:spLocks noGrp="1"/>
          </p:cNvSpPr>
          <p:nvPr>
            <p:ph type="title" hasCustomPrompt="1"/>
          </p:nvPr>
        </p:nvSpPr>
        <p:spPr>
          <a:xfrm>
            <a:off x="1219200" y="3543300"/>
            <a:ext cx="21945600" cy="4267200"/>
          </a:xfrm>
          <a:prstGeom prst="rect">
            <a:avLst/>
          </a:prstGeom>
        </p:spPr>
        <p:txBody>
          <a:bodyPr anchor="b"/>
          <a:lstStyle>
            <a:lvl1pPr>
              <a:defRPr sz="12800" spc="-128">
                <a:solidFill>
                  <a:srgbClr val="FFFFFF"/>
                </a:solidFill>
              </a:defRPr>
            </a:lvl1pPr>
          </a:lstStyle>
          <a:p>
            <a:r>
              <a:t>Заголовок презентации</a:t>
            </a:r>
          </a:p>
        </p:txBody>
      </p:sp>
      <p:sp>
        <p:nvSpPr>
          <p:cNvPr id="23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569200"/>
            <a:ext cx="21945600" cy="2252112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z="6000" spc="-58">
                <a:solidFill>
                  <a:srgbClr val="FFFFFF"/>
                </a:solidFill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презентации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24" name="Автор и дата"/>
          <p:cNvSpPr txBox="1">
            <a:spLocks noGrp="1"/>
          </p:cNvSpPr>
          <p:nvPr>
            <p:ph type="body" sz="quarter" idx="22" hasCustomPrompt="1"/>
          </p:nvPr>
        </p:nvSpPr>
        <p:spPr>
          <a:xfrm>
            <a:off x="1219200" y="11988800"/>
            <a:ext cx="21945602" cy="605791"/>
          </a:xfrm>
          <a:prstGeom prst="rect">
            <a:avLst/>
          </a:prstGeom>
        </p:spPr>
        <p:txBody>
          <a:bodyPr/>
          <a:lstStyle>
            <a:lvl1pPr marL="0" indent="0" algn="ctr" defTabSz="808990">
              <a:lnSpc>
                <a:spcPct val="100000"/>
              </a:lnSpc>
              <a:spcBef>
                <a:spcPts val="0"/>
              </a:spcBef>
              <a:buSzTx/>
              <a:buNone/>
              <a:defRPr sz="2900" spc="-100">
                <a:solidFill>
                  <a:srgbClr val="FFFFFF"/>
                </a:solidFill>
                <a:latin typeface="Avenir Next Medium"/>
                <a:ea typeface="Avenir Next Medium"/>
                <a:cs typeface="Avenir Next Medium"/>
                <a:sym typeface="Avenir Next Medium"/>
              </a:defRPr>
            </a:lvl1pPr>
          </a:lstStyle>
          <a:p>
            <a:r>
              <a:t>Автор и дата</a:t>
            </a:r>
          </a:p>
        </p:txBody>
      </p:sp>
      <p:sp>
        <p:nvSpPr>
          <p:cNvPr id="2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 фото (вариан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5494" y="4585101"/>
            <a:ext cx="9757339" cy="2540002"/>
          </a:xfrm>
          <a:prstGeom prst="rect">
            <a:avLst/>
          </a:prstGeom>
        </p:spPr>
        <p:txBody>
          <a:bodyPr anchor="b"/>
          <a:lstStyle/>
          <a:p>
            <a:r>
              <a:t>Заголовок слайда</a:t>
            </a:r>
          </a:p>
        </p:txBody>
      </p:sp>
      <p:sp>
        <p:nvSpPr>
          <p:cNvPr id="33" name="Море и небо на закате"/>
          <p:cNvSpPr>
            <a:spLocks noGrp="1"/>
          </p:cNvSpPr>
          <p:nvPr>
            <p:ph type="pic" idx="21"/>
          </p:nvPr>
        </p:nvSpPr>
        <p:spPr>
          <a:xfrm>
            <a:off x="9283700" y="1270000"/>
            <a:ext cx="16751300" cy="11176000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4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7016750"/>
            <a:ext cx="9753600" cy="5416550"/>
          </a:xfrm>
          <a:prstGeom prst="rect">
            <a:avLst/>
          </a:prstGeom>
        </p:spPr>
        <p:txBody>
          <a:bodyPr/>
          <a:lstStyle>
            <a:lvl1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0" indent="0" algn="ctr" defTabSz="825500">
              <a:lnSpc>
                <a:spcPct val="100000"/>
              </a:lnSpc>
              <a:spcBef>
                <a:spcPts val="0"/>
              </a:spcBef>
              <a:buSzTx/>
              <a:buNone/>
              <a:defRPr spc="-44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3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пункты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43" name="Уровень текста 1…"/>
          <p:cNvSpPr txBox="1"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4" name="Подзаголовок слайда"/>
          <p:cNvSpPr txBox="1">
            <a:spLocks noGrp="1"/>
          </p:cNvSpPr>
          <p:nvPr>
            <p:ph type="body" sz="quarter" idx="21" hasCustomPrompt="1"/>
          </p:nvPr>
        </p:nvSpPr>
        <p:spPr>
          <a:xfrm>
            <a:off x="1219200" y="2384648"/>
            <a:ext cx="21945602" cy="832613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100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</a:lstStyle>
          <a:p>
            <a:r>
              <a:t>Подзаголовок слайда</a:t>
            </a:r>
          </a:p>
        </p:txBody>
      </p:sp>
      <p:sp>
        <p:nvSpPr>
          <p:cNvPr id="45" name="Номер слайда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 фот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61" name="Море и небо на закате"/>
          <p:cNvSpPr>
            <a:spLocks noGrp="1"/>
          </p:cNvSpPr>
          <p:nvPr>
            <p:ph type="pic" idx="21"/>
          </p:nvPr>
        </p:nvSpPr>
        <p:spPr>
          <a:xfrm>
            <a:off x="12192644" y="718588"/>
            <a:ext cx="10972801" cy="12329625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63" name="Уровень текста 1…"/>
          <p:cNvSpPr txBox="1">
            <a:spLocks noGrp="1"/>
          </p:cNvSpPr>
          <p:nvPr>
            <p:ph type="body" sz="half" idx="22" hasCustomPrompt="1"/>
          </p:nvPr>
        </p:nvSpPr>
        <p:spPr>
          <a:xfrm>
            <a:off x="1219199" y="4023221"/>
            <a:ext cx="9757571" cy="8384679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</p:txBody>
      </p:sp>
      <p:sp>
        <p:nvSpPr>
          <p:cNvPr id="6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, видео — мелк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7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73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199" y="4023221"/>
            <a:ext cx="9757571" cy="8384679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</p:txBody>
      </p:sp>
      <p:sp>
        <p:nvSpPr>
          <p:cNvPr id="7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, пункты и видеотрансляция — крупн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Заголовок слайда"/>
          <p:cNvSpPr txBox="1">
            <a:spLocks noGrp="1"/>
          </p:cNvSpPr>
          <p:nvPr>
            <p:ph type="title" hasCustomPrompt="1"/>
          </p:nvPr>
        </p:nvSpPr>
        <p:spPr>
          <a:xfrm>
            <a:off x="1219200" y="774700"/>
            <a:ext cx="9753600" cy="1600200"/>
          </a:xfrm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82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7600"/>
            <a:ext cx="9757569" cy="832612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83" name="Уровень текста 1…"/>
          <p:cNvSpPr txBox="1">
            <a:spLocks noGrp="1"/>
          </p:cNvSpPr>
          <p:nvPr>
            <p:ph type="body" sz="half" idx="21" hasCustomPrompt="1"/>
          </p:nvPr>
        </p:nvSpPr>
        <p:spPr>
          <a:xfrm>
            <a:off x="1219199" y="4023221"/>
            <a:ext cx="9757571" cy="8384679"/>
          </a:xfrm>
          <a:prstGeom prst="rect">
            <a:avLst/>
          </a:prstGeom>
        </p:spPr>
        <p:txBody>
          <a:bodyPr/>
          <a:lstStyle/>
          <a:p>
            <a:r>
              <a:t>Текст пункта на слайде</a:t>
            </a:r>
          </a:p>
        </p:txBody>
      </p:sp>
      <p:sp>
        <p:nvSpPr>
          <p:cNvPr id="8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3880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Раздел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Заголовок раздела"/>
          <p:cNvSpPr txBox="1">
            <a:spLocks noGrp="1"/>
          </p:cNvSpPr>
          <p:nvPr>
            <p:ph type="title" hasCustomPrompt="1"/>
          </p:nvPr>
        </p:nvSpPr>
        <p:spPr>
          <a:xfrm>
            <a:off x="1219200" y="3242269"/>
            <a:ext cx="21945600" cy="6604002"/>
          </a:xfrm>
          <a:prstGeom prst="rect">
            <a:avLst/>
          </a:prstGeom>
        </p:spPr>
        <p:txBody>
          <a:bodyPr anchor="ctr"/>
          <a:lstStyle>
            <a:lvl1pPr>
              <a:defRPr sz="12800" spc="0"/>
            </a:lvl1pPr>
          </a:lstStyle>
          <a:p>
            <a:r>
              <a:t>Заголовок раздела</a:t>
            </a:r>
          </a:p>
        </p:txBody>
      </p:sp>
      <p:sp>
        <p:nvSpPr>
          <p:cNvPr id="92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Заголовок слайда"/>
          <p:cNvSpPr txBox="1"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Заголовок слайда</a:t>
            </a:r>
          </a:p>
        </p:txBody>
      </p:sp>
      <p:sp>
        <p:nvSpPr>
          <p:cNvPr id="100" name="Уровень текста 1…"/>
          <p:cNvSpPr txBox="1">
            <a:spLocks noGrp="1"/>
          </p:cNvSpPr>
          <p:nvPr>
            <p:ph type="body" sz="quarter" idx="1" hasCustomPrompt="1"/>
          </p:nvPr>
        </p:nvSpPr>
        <p:spPr>
          <a:xfrm>
            <a:off x="1219200" y="2384648"/>
            <a:ext cx="21945602" cy="832614"/>
          </a:xfrm>
          <a:prstGeom prst="rect">
            <a:avLst/>
          </a:prstGeom>
        </p:spPr>
        <p:txBody>
          <a:bodyPr/>
          <a:lstStyle>
            <a:lvl1pPr marL="0" indent="0" algn="ctr" defTabSz="792479">
              <a:lnSpc>
                <a:spcPct val="100000"/>
              </a:lnSpc>
              <a:spcBef>
                <a:spcPts val="0"/>
              </a:spcBef>
              <a:buSzTx/>
              <a:buNone/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1pPr>
            <a:lvl2pPr marL="10673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2pPr>
            <a:lvl3pPr marL="16134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3pPr>
            <a:lvl4pPr marL="21595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4pPr>
            <a:lvl5pPr marL="2705677" indent="-521277" algn="ctr" defTabSz="792479">
              <a:lnSpc>
                <a:spcPct val="100000"/>
              </a:lnSpc>
              <a:spcBef>
                <a:spcPts val="0"/>
              </a:spcBef>
              <a:defRPr sz="4200" spc="-42">
                <a:latin typeface="Avenir Next Demi Bold"/>
                <a:ea typeface="Avenir Next Demi Bold"/>
                <a:cs typeface="Avenir Next Demi Bold"/>
                <a:sym typeface="Avenir Next Demi Bold"/>
              </a:defRPr>
            </a:lvl5pPr>
          </a:lstStyle>
          <a:p>
            <a:r>
              <a:t>Подзаголовок слайда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101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91339" y="12684760"/>
            <a:ext cx="408941" cy="444501"/>
          </a:xfrm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8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слайда"/>
          <p:cNvSpPr txBox="1">
            <a:spLocks noGrp="1"/>
          </p:cNvSpPr>
          <p:nvPr>
            <p:ph type="title"/>
          </p:nvPr>
        </p:nvSpPr>
        <p:spPr>
          <a:xfrm>
            <a:off x="1219200" y="774700"/>
            <a:ext cx="21945600" cy="17272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Заголовок слайда</a:t>
            </a:r>
          </a:p>
        </p:txBody>
      </p:sp>
      <p:sp>
        <p:nvSpPr>
          <p:cNvPr id="3" name="Уровень текста 1…"/>
          <p:cNvSpPr txBox="1">
            <a:spLocks noGrp="1"/>
          </p:cNvSpPr>
          <p:nvPr>
            <p:ph type="body" idx="1"/>
          </p:nvPr>
        </p:nvSpPr>
        <p:spPr>
          <a:xfrm>
            <a:off x="1219200" y="4013200"/>
            <a:ext cx="21948577" cy="84836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lIns="50800" tIns="50800" rIns="50800" bIns="50800">
            <a:normAutofit/>
          </a:bodyPr>
          <a:lstStyle/>
          <a:p>
            <a:r>
              <a:t>Текст пункта на слайде</a:t>
            </a:r>
          </a:p>
          <a:p>
            <a:pPr lvl="1"/>
            <a:endParaRPr/>
          </a:p>
          <a:p>
            <a:pPr lvl="2"/>
            <a:endParaRPr/>
          </a:p>
          <a:p>
            <a:pPr lvl="3"/>
            <a:endParaRPr/>
          </a:p>
          <a:p>
            <a:pPr lvl="4"/>
            <a:endParaRPr/>
          </a:p>
        </p:txBody>
      </p:sp>
      <p:sp>
        <p:nvSpPr>
          <p:cNvPr id="4" name="Номер слайда"/>
          <p:cNvSpPr txBox="1">
            <a:spLocks noGrp="1"/>
          </p:cNvSpPr>
          <p:nvPr>
            <p:ph type="sldNum" sz="quarter" idx="2"/>
          </p:nvPr>
        </p:nvSpPr>
        <p:spPr>
          <a:xfrm>
            <a:off x="11987530" y="12684760"/>
            <a:ext cx="408941" cy="444501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 anchor="b">
            <a:spAutoFit/>
          </a:bodyPr>
          <a:lstStyle>
            <a:lvl1pPr algn="ctr" defTabSz="584200">
              <a:lnSpc>
                <a:spcPct val="100000"/>
              </a:lnSpc>
              <a:spcBef>
                <a:spcPts val="0"/>
              </a:spcBef>
              <a:defRPr sz="2000">
                <a:solidFill>
                  <a:srgbClr val="5E5E5E"/>
                </a:solidFill>
                <a:latin typeface="Avenir Next Regular"/>
                <a:ea typeface="Avenir Next Regular"/>
                <a:cs typeface="Avenir Next Regular"/>
                <a:sym typeface="Avenir Next Regular"/>
              </a:defRPr>
            </a:lvl1pPr>
          </a:lstStyle>
          <a:p>
            <a:fld id="{86CB4B4D-7CA3-9044-876B-883B54F8677D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4" r:id="rId5"/>
    <p:sldLayoutId id="2147483655" r:id="rId6"/>
    <p:sldLayoutId id="2147483656" r:id="rId7"/>
    <p:sldLayoutId id="2147483657" r:id="rId8"/>
    <p:sldLayoutId id="2147483658" r:id="rId9"/>
    <p:sldLayoutId id="2147483659" r:id="rId10"/>
    <p:sldLayoutId id="2147483660" r:id="rId11"/>
    <p:sldLayoutId id="2147483661" r:id="rId12"/>
    <p:sldLayoutId id="2147483662" r:id="rId13"/>
    <p:sldLayoutId id="2147483663" r:id="rId14"/>
    <p:sldLayoutId id="2147483664" r:id="rId15"/>
    <p:sldLayoutId id="2147483665" r:id="rId16"/>
  </p:sldLayoutIdLst>
  <p:transition spd="med"/>
  <p:txStyles>
    <p:titleStyle>
      <a:lvl1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1pPr>
      <a:lvl2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2pPr>
      <a:lvl3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3pPr>
      <a:lvl4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4pPr>
      <a:lvl5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5pPr>
      <a:lvl6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6pPr>
      <a:lvl7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7pPr>
      <a:lvl8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8pPr>
      <a:lvl9pPr marL="0" marR="0" indent="0" algn="ctr" defTabSz="2438400" rtl="0" latinLnBrk="0">
        <a:lnSpc>
          <a:spcPct val="8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8400" b="0" i="0" u="none" strike="noStrike" cap="none" spc="-84" baseline="0">
          <a:solidFill>
            <a:srgbClr val="000000"/>
          </a:solidFill>
          <a:uFillTx/>
          <a:latin typeface="Canela Bold"/>
          <a:ea typeface="Canela Bold"/>
          <a:cs typeface="Canela Bold"/>
          <a:sym typeface="Canela Bold"/>
        </a:defRPr>
      </a:lvl9pPr>
    </p:titleStyle>
    <p:bodyStyle>
      <a:lvl1pPr marL="5461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1pPr>
      <a:lvl2pPr marL="10922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2pPr>
      <a:lvl3pPr marL="16383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3pPr>
      <a:lvl4pPr marL="21844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4pPr>
      <a:lvl5pPr marL="27305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5pPr>
      <a:lvl6pPr marL="32766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6pPr>
      <a:lvl7pPr marL="38227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7pPr>
      <a:lvl8pPr marL="43688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8pPr>
      <a:lvl9pPr marL="4914900" marR="0" indent="-546100" algn="l" defTabSz="2438337" rtl="0" latinLnBrk="0">
        <a:lnSpc>
          <a:spcPct val="90000"/>
        </a:lnSpc>
        <a:spcBef>
          <a:spcPts val="2400"/>
        </a:spcBef>
        <a:spcAft>
          <a:spcPts val="0"/>
        </a:spcAft>
        <a:buClrTx/>
        <a:buSzPct val="150000"/>
        <a:buFontTx/>
        <a:buChar char="•"/>
        <a:tabLst/>
        <a:defRPr sz="4400" b="0" i="0" u="none" strike="noStrike" cap="none" spc="0" baseline="0">
          <a:solidFill>
            <a:srgbClr val="000000"/>
          </a:solidFill>
          <a:uFillTx/>
          <a:latin typeface="Canela Text Regular"/>
          <a:ea typeface="Canela Text Regular"/>
          <a:cs typeface="Canela Text Regular"/>
          <a:sym typeface="Canela Text Regular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1pPr>
      <a:lvl2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2pPr>
      <a:lvl3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3pPr>
      <a:lvl4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4pPr>
      <a:lvl5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5pPr>
      <a:lvl6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6pPr>
      <a:lvl7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7pPr>
      <a:lvl8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8pPr>
      <a:lvl9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0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Avenir Next Regular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8382000" y="3848100"/>
            <a:ext cx="15278100" cy="1714500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endParaRPr kumimoji="0" lang="ru-RU" sz="4400" b="0" i="0" u="none" strike="noStrike" cap="none" spc="0" normalizeH="0" baseline="0">
              <a:ln>
                <a:noFill/>
              </a:ln>
              <a:solidFill>
                <a:srgbClr val="000000"/>
              </a:solidFill>
              <a:effectLst/>
              <a:uFillTx/>
              <a:latin typeface="Canela Bold"/>
              <a:ea typeface="Canela Bold"/>
              <a:cs typeface="Canela Bold"/>
              <a:sym typeface="Canela Bold"/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7924800" y="609600"/>
            <a:ext cx="16459200" cy="2628900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Городской конкурс «Руководитель дошкольной образовательной организации» – 2024 с присвоением звания «Лучший руководитель дошкольной образовательной организации Екатеринбурга» –2024.</a:t>
            </a: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quarter" idx="1"/>
          </p:nvPr>
        </p:nvSpPr>
        <p:spPr>
          <a:xfrm>
            <a:off x="7886700" y="4000500"/>
            <a:ext cx="16497300" cy="5820812"/>
          </a:xfrm>
        </p:spPr>
        <p:txBody>
          <a:bodyPr/>
          <a:lstStyle/>
          <a:p>
            <a:r>
              <a:rPr lang="ru-RU" sz="8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Данилова Наталия Александровна</a:t>
            </a:r>
          </a:p>
          <a:p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Заведующий МБДОУ – детского сада комбинированного вида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№ 248 </a:t>
            </a:r>
            <a:endParaRPr lang="ru-RU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Верх-Исетского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района города Екатеринбурга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22"/>
          </p:nvPr>
        </p:nvSpPr>
        <p:spPr>
          <a:xfrm>
            <a:off x="7886700" y="10314432"/>
            <a:ext cx="16497300" cy="2563369"/>
          </a:xfrm>
        </p:spPr>
        <p:txBody>
          <a:bodyPr>
            <a:noAutofit/>
          </a:bodyPr>
          <a:lstStyle/>
          <a:p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Общий трудовой стаж работы– 25 лет</a:t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руководящей работы – 23 года</a:t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Стаж работы заведующим – 8 лет</a:t>
            </a:r>
            <a:br>
              <a:rPr lang="ru-RU" sz="4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" name="Рисунок 5" descr="Фото завед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52233" y="571500"/>
            <a:ext cx="7401819" cy="11696701"/>
          </a:xfrm>
          <a:prstGeom prst="rect">
            <a:avLst/>
          </a:prstGeom>
        </p:spPr>
      </p:pic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Скругленный прямоугольник 84"/>
          <p:cNvSpPr/>
          <p:nvPr/>
        </p:nvSpPr>
        <p:spPr>
          <a:xfrm>
            <a:off x="10021615" y="10981812"/>
            <a:ext cx="13969553" cy="2249503"/>
          </a:xfrm>
          <a:prstGeom prst="roundRect">
            <a:avLst>
              <a:gd name="adj" fmla="val 16667"/>
            </a:avLst>
          </a:prstGeom>
          <a:solidFill>
            <a:srgbClr val="B2C7ED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Управление результатами</a:t>
            </a:r>
          </a:p>
          <a:p>
            <a:pPr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dirty="0">
                <a:latin typeface="Times New Roman" panose="02020603050405020304" pitchFamily="18" charset="0"/>
                <a:ea typeface="Canela Text Regular"/>
                <a:cs typeface="Times New Roman" panose="02020603050405020304" pitchFamily="18" charset="0"/>
                <a:sym typeface="Canela Text Regular"/>
              </a:rPr>
              <a:t>Осуществление контроля и анализа эффективности  деятельности сотрудников для  достижения результата.  </a:t>
            </a:r>
            <a:r>
              <a:rPr lang="ru-R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sp>
        <p:nvSpPr>
          <p:cNvPr id="201" name="Скругленный прямоугольник 83"/>
          <p:cNvSpPr/>
          <p:nvPr/>
        </p:nvSpPr>
        <p:spPr>
          <a:xfrm>
            <a:off x="10021615" y="8196914"/>
            <a:ext cx="13969553" cy="2618074"/>
          </a:xfrm>
          <a:prstGeom prst="roundRect">
            <a:avLst>
              <a:gd name="adj" fmla="val 8780"/>
            </a:avLst>
          </a:prstGeom>
          <a:solidFill>
            <a:srgbClr val="CDC4E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just"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b="1" dirty="0"/>
              <a:t>4. Управление мотивами </a:t>
            </a:r>
          </a:p>
          <a:p>
            <a:pPr algn="just"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dirty="0"/>
              <a:t>Обеспечение системной качественной деятельности путем качественного отбора, подготовки сотрудников, повышения их квалификации, организации обучения персонала</a:t>
            </a:r>
            <a:r>
              <a:rPr lang="ru-RU" sz="3200" dirty="0" smtClean="0"/>
              <a:t>.</a:t>
            </a:r>
            <a:endParaRPr lang="ru-RU" sz="3200" dirty="0"/>
          </a:p>
        </p:txBody>
      </p:sp>
      <p:sp>
        <p:nvSpPr>
          <p:cNvPr id="202" name="Скругленный прямоугольник 82"/>
          <p:cNvSpPr/>
          <p:nvPr/>
        </p:nvSpPr>
        <p:spPr>
          <a:xfrm>
            <a:off x="10021616" y="5800401"/>
            <a:ext cx="13969553" cy="2258073"/>
          </a:xfrm>
          <a:prstGeom prst="roundRect">
            <a:avLst>
              <a:gd name="adj" fmla="val 11442"/>
            </a:avLst>
          </a:prstGeom>
          <a:solidFill>
            <a:srgbClr val="F9D3DA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b="1" dirty="0"/>
              <a:t>3. Управление ресурсами   </a:t>
            </a:r>
          </a:p>
          <a:p>
            <a:pPr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dirty="0"/>
              <a:t>Определение потенциала для плодотворной деятельности ДОУ и распределение ресурсов для достижения максимальной </a:t>
            </a:r>
            <a:r>
              <a:rPr lang="ru-RU" sz="3200" dirty="0" smtClean="0"/>
              <a:t>эффективности</a:t>
            </a:r>
            <a:endParaRPr lang="ru-RU" sz="3200" dirty="0"/>
          </a:p>
        </p:txBody>
      </p:sp>
      <p:sp>
        <p:nvSpPr>
          <p:cNvPr id="203" name="Скругленный прямоугольник 81"/>
          <p:cNvSpPr/>
          <p:nvPr/>
        </p:nvSpPr>
        <p:spPr>
          <a:xfrm>
            <a:off x="9990026" y="3311617"/>
            <a:ext cx="13969552" cy="2345382"/>
          </a:xfrm>
          <a:prstGeom prst="roundRect">
            <a:avLst>
              <a:gd name="adj" fmla="val 8617"/>
            </a:avLst>
          </a:prstGeom>
          <a:solidFill>
            <a:srgbClr val="B2E4AE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Управление процессами функционирования</a:t>
            </a:r>
            <a:endParaRPr lang="ru-RU" sz="3200" b="1" dirty="0">
              <a:latin typeface="Times New Roman" panose="02020603050405020304" pitchFamily="18" charset="0"/>
              <a:ea typeface="Canela Text Regular"/>
              <a:cs typeface="Times New Roman" panose="02020603050405020304" pitchFamily="18" charset="0"/>
              <a:sym typeface="Canela Text Regular"/>
            </a:endParaRPr>
          </a:p>
          <a:p>
            <a:pPr algn="just"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dirty="0">
                <a:latin typeface="Times New Roman" panose="02020603050405020304" pitchFamily="18" charset="0"/>
                <a:ea typeface="Canela Text Regular"/>
                <a:cs typeface="Times New Roman" panose="02020603050405020304" pitchFamily="18" charset="0"/>
                <a:sym typeface="Canela Text Regular"/>
              </a:rPr>
              <a:t>Применение комплекса методов, форм, технологических приемов управления процессами функционирования</a:t>
            </a:r>
            <a:r>
              <a:rPr lang="ru-RU" sz="3200" dirty="0" smtClean="0">
                <a:latin typeface="Times New Roman" panose="02020603050405020304" pitchFamily="18" charset="0"/>
                <a:ea typeface="Canela Text Regular"/>
                <a:cs typeface="Times New Roman" panose="02020603050405020304" pitchFamily="18" charset="0"/>
                <a:sym typeface="Canela Text Regular"/>
              </a:rPr>
              <a:t>.</a:t>
            </a:r>
            <a:endParaRPr lang="ru-RU" sz="3200" dirty="0">
              <a:latin typeface="Times New Roman" panose="02020603050405020304" pitchFamily="18" charset="0"/>
              <a:ea typeface="Canela Text Regular"/>
              <a:cs typeface="Times New Roman" panose="02020603050405020304" pitchFamily="18" charset="0"/>
              <a:sym typeface="Canela Text Regular"/>
            </a:endParaRPr>
          </a:p>
        </p:txBody>
      </p:sp>
      <p:sp>
        <p:nvSpPr>
          <p:cNvPr id="204" name="Скругленный прямоугольник 78"/>
          <p:cNvSpPr/>
          <p:nvPr/>
        </p:nvSpPr>
        <p:spPr>
          <a:xfrm>
            <a:off x="9990025" y="621274"/>
            <a:ext cx="13969553" cy="2546941"/>
          </a:xfrm>
          <a:prstGeom prst="roundRect">
            <a:avLst>
              <a:gd name="adj" fmla="val 5854"/>
            </a:avLst>
          </a:prstGeom>
          <a:solidFill>
            <a:srgbClr val="D5F4F2"/>
          </a:solidFill>
          <a:ln w="12700">
            <a:miter lim="400000"/>
          </a:ln>
        </p:spPr>
        <p:txBody>
          <a:bodyPr lIns="50800" tIns="50800" rIns="50800" bIns="50800" anchor="ctr"/>
          <a:lstStyle/>
          <a:p>
            <a:pPr algn="just"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Управление целями</a:t>
            </a:r>
            <a:endParaRPr lang="ru-RU" sz="3200" b="1" dirty="0">
              <a:latin typeface="Times New Roman" panose="02020603050405020304" pitchFamily="18" charset="0"/>
              <a:ea typeface="Canela Text Regular"/>
              <a:cs typeface="Times New Roman" panose="02020603050405020304" pitchFamily="18" charset="0"/>
              <a:sym typeface="Canela Text Regular"/>
            </a:endParaRPr>
          </a:p>
          <a:p>
            <a:pPr algn="just">
              <a:defRPr sz="4000">
                <a:latin typeface="Times New Roman"/>
                <a:ea typeface="Times New Roman"/>
                <a:cs typeface="Times New Roman"/>
                <a:sym typeface="Times New Roman"/>
              </a:defRPr>
            </a:pPr>
            <a:r>
              <a:rPr lang="ru-RU" sz="3200" dirty="0">
                <a:latin typeface="Times New Roman" panose="02020603050405020304" pitchFamily="18" charset="0"/>
                <a:ea typeface="Canela Text Regular"/>
                <a:cs typeface="Times New Roman" panose="02020603050405020304" pitchFamily="18" charset="0"/>
                <a:sym typeface="Canela Text Regular"/>
              </a:rPr>
              <a:t>Определение целей всего дошкольного учреждения, на основании которых формулируются цели каждого сотрудника, реализация которых будет приближать к достижению общего </a:t>
            </a:r>
            <a:r>
              <a:rPr lang="ru-RU" sz="3200" dirty="0" smtClean="0">
                <a:latin typeface="Times New Roman" panose="02020603050405020304" pitchFamily="18" charset="0"/>
                <a:ea typeface="Canela Text Regular"/>
                <a:cs typeface="Times New Roman" panose="02020603050405020304" pitchFamily="18" charset="0"/>
                <a:sym typeface="Canela Text Regular"/>
              </a:rPr>
              <a:t>результата</a:t>
            </a:r>
            <a:endParaRPr lang="ru-RU" sz="3200" dirty="0">
              <a:latin typeface="Times New Roman" panose="02020603050405020304" pitchFamily="18" charset="0"/>
              <a:ea typeface="Canela Text Regular"/>
              <a:cs typeface="Times New Roman" panose="02020603050405020304" pitchFamily="18" charset="0"/>
              <a:sym typeface="Canela Text Regular"/>
            </a:endParaRPr>
          </a:p>
        </p:txBody>
      </p:sp>
      <p:grpSp>
        <p:nvGrpSpPr>
          <p:cNvPr id="2" name="Группа 1"/>
          <p:cNvGrpSpPr/>
          <p:nvPr/>
        </p:nvGrpSpPr>
        <p:grpSpPr>
          <a:xfrm>
            <a:off x="307143" y="3311617"/>
            <a:ext cx="9644898" cy="8612400"/>
            <a:chOff x="526703" y="2955622"/>
            <a:chExt cx="8275698" cy="7389775"/>
          </a:xfrm>
        </p:grpSpPr>
        <p:sp>
          <p:nvSpPr>
            <p:cNvPr id="205" name="Звезда"/>
            <p:cNvSpPr/>
            <p:nvPr/>
          </p:nvSpPr>
          <p:spPr>
            <a:xfrm>
              <a:off x="958752" y="3617640"/>
              <a:ext cx="7458928" cy="6251482"/>
            </a:xfrm>
            <a:prstGeom prst="star5">
              <a:avLst>
                <a:gd name="adj" fmla="val 19100"/>
                <a:gd name="hf" fmla="val 105146"/>
                <a:gd name="vf" fmla="val 110557"/>
              </a:avLst>
            </a:prstGeom>
            <a:solidFill>
              <a:srgbClr val="FFF994"/>
            </a:solidFill>
            <a:ln w="12700">
              <a:solidFill>
                <a:srgbClr val="FDC700"/>
              </a:solidFill>
              <a:miter lim="400000"/>
            </a:ln>
          </p:spPr>
          <p:txBody>
            <a:bodyPr lIns="50800" tIns="50800" rIns="50800" bIns="50800" anchor="ctr"/>
            <a:lstStyle/>
            <a:p>
              <a:pPr algn="ctr" defTabSz="1130300">
                <a:lnSpc>
                  <a:spcPct val="100000"/>
                </a:lnSpc>
                <a:spcBef>
                  <a:spcPts val="0"/>
                </a:spcBef>
                <a:defRPr sz="3200">
                  <a:gradFill flip="none" rotWithShape="1">
                    <a:gsLst>
                      <a:gs pos="0">
                        <a:srgbClr val="7CADED"/>
                      </a:gs>
                      <a:gs pos="100000">
                        <a:srgbClr val="3954AF"/>
                      </a:gs>
                    </a:gsLst>
                    <a:lin ang="5400000" scaled="0"/>
                  </a:gradFill>
                  <a:latin typeface="Avenir Next Regular"/>
                  <a:ea typeface="Avenir Next Regular"/>
                  <a:cs typeface="Avenir Next Regular"/>
                  <a:sym typeface="Avenir Next Regular"/>
                </a:defRPr>
              </a:pPr>
              <a:endParaRPr/>
            </a:p>
          </p:txBody>
        </p:sp>
        <p:sp>
          <p:nvSpPr>
            <p:cNvPr id="206" name="Интерес"/>
            <p:cNvSpPr txBox="1"/>
            <p:nvPr/>
          </p:nvSpPr>
          <p:spPr>
            <a:xfrm rot="16200000">
              <a:off x="4133717" y="4647139"/>
              <a:ext cx="1108998" cy="563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lIns="50800" tIns="50800" rIns="50800" bIns="50800" anchor="ctr">
              <a:spAutoFit/>
            </a:bodyPr>
            <a:lstStyle>
              <a:lvl1pPr>
                <a:defRPr sz="28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Цели</a:t>
              </a:r>
              <a:endParaRPr sz="36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7" name="Стремление"/>
            <p:cNvSpPr txBox="1"/>
            <p:nvPr/>
          </p:nvSpPr>
          <p:spPr>
            <a:xfrm rot="19689769">
              <a:off x="5927941" y="6423327"/>
              <a:ext cx="1962752" cy="563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28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Процессы</a:t>
              </a:r>
              <a:endParaRPr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08" name="Масштаб"/>
            <p:cNvSpPr txBox="1"/>
            <p:nvPr/>
          </p:nvSpPr>
          <p:spPr>
            <a:xfrm rot="1957877">
              <a:off x="5030590" y="8638703"/>
              <a:ext cx="1764688" cy="563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28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Ресурсы</a:t>
              </a:r>
              <a:r>
                <a:rPr sz="4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</a:p>
          </p:txBody>
        </p:sp>
        <p:sp>
          <p:nvSpPr>
            <p:cNvPr id="209" name="Умение"/>
            <p:cNvSpPr txBox="1"/>
            <p:nvPr/>
          </p:nvSpPr>
          <p:spPr>
            <a:xfrm rot="19544996">
              <a:off x="2709295" y="8531629"/>
              <a:ext cx="1631270" cy="563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28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Мотивы</a:t>
              </a:r>
              <a:endParaRPr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0" name="Обобщение"/>
            <p:cNvSpPr txBox="1"/>
            <p:nvPr/>
          </p:nvSpPr>
          <p:spPr>
            <a:xfrm rot="1894636">
              <a:off x="1393824" y="6448579"/>
              <a:ext cx="2218583" cy="56338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 sz="2800"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sz="4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Результаты</a:t>
              </a:r>
              <a:endParaRPr sz="4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11" name="1"/>
            <p:cNvSpPr txBox="1"/>
            <p:nvPr/>
          </p:nvSpPr>
          <p:spPr>
            <a:xfrm>
              <a:off x="4495855" y="2955622"/>
              <a:ext cx="384721" cy="711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1</a:t>
              </a:r>
            </a:p>
          </p:txBody>
        </p:sp>
        <p:sp>
          <p:nvSpPr>
            <p:cNvPr id="212" name="2"/>
            <p:cNvSpPr txBox="1"/>
            <p:nvPr/>
          </p:nvSpPr>
          <p:spPr>
            <a:xfrm>
              <a:off x="8417680" y="5656999"/>
              <a:ext cx="384721" cy="711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2</a:t>
              </a:r>
            </a:p>
          </p:txBody>
        </p:sp>
        <p:sp>
          <p:nvSpPr>
            <p:cNvPr id="213" name="3"/>
            <p:cNvSpPr txBox="1"/>
            <p:nvPr/>
          </p:nvSpPr>
          <p:spPr>
            <a:xfrm>
              <a:off x="6954084" y="9633407"/>
              <a:ext cx="384721" cy="711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3</a:t>
              </a:r>
            </a:p>
          </p:txBody>
        </p:sp>
        <p:sp>
          <p:nvSpPr>
            <p:cNvPr id="214" name="4"/>
            <p:cNvSpPr txBox="1"/>
            <p:nvPr/>
          </p:nvSpPr>
          <p:spPr>
            <a:xfrm>
              <a:off x="2080412" y="9633407"/>
              <a:ext cx="384721" cy="711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4</a:t>
              </a:r>
            </a:p>
          </p:txBody>
        </p:sp>
        <p:sp>
          <p:nvSpPr>
            <p:cNvPr id="215" name="5"/>
            <p:cNvSpPr txBox="1"/>
            <p:nvPr/>
          </p:nvSpPr>
          <p:spPr>
            <a:xfrm>
              <a:off x="526703" y="5672966"/>
              <a:ext cx="384721" cy="711990"/>
            </a:xfrm>
            <a:prstGeom prst="rect">
              <a:avLst/>
            </a:prstGeom>
            <a:ln w="12700">
              <a:miter lim="400000"/>
            </a:ln>
            <a:extLst>
              <a:ext uri="{C572A759-6A51-4108-AA02-DFA0A04FC94B}">
                <ma14:wrappingTextBoxFlag xmlns:ma14="http://schemas.microsoft.com/office/mac/drawingml/2011/main" xmlns:a14="http://schemas.microsoft.com/office/drawing/2010/main" xmlns:m="http://schemas.openxmlformats.org/officeDocument/2006/math" xmlns="" val="1"/>
              </a:ext>
            </a:extLst>
          </p:spPr>
          <p:txBody>
            <a:bodyPr wrap="none" lIns="50800" tIns="50800" rIns="50800" bIns="50800" anchor="ctr">
              <a:spAutoFit/>
            </a:bodyPr>
            <a:lstStyle>
              <a:lvl1pPr>
                <a:defRPr>
                  <a:latin typeface="Canela Text Regular"/>
                  <a:ea typeface="Canela Text Regular"/>
                  <a:cs typeface="Canela Text Regular"/>
                  <a:sym typeface="Canela Text Regular"/>
                </a:defRPr>
              </a:lvl1pPr>
            </a:lstStyle>
            <a:p>
              <a:r>
                <a:rPr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5</a:t>
              </a:r>
            </a:p>
          </p:txBody>
        </p:sp>
        <p:pic>
          <p:nvPicPr>
            <p:cNvPr id="221" name="логотип 248.png" descr="логотип 248.png"/>
            <p:cNvPicPr>
              <a:picLocks noChangeAspect="1"/>
            </p:cNvPicPr>
            <p:nvPr/>
          </p:nvPicPr>
          <p:blipFill>
            <a:blip r:embed="rId2" cstate="print">
              <a:extLst/>
            </a:blip>
            <a:stretch>
              <a:fillRect/>
            </a:stretch>
          </p:blipFill>
          <p:spPr>
            <a:xfrm>
              <a:off x="3408187" y="5709774"/>
              <a:ext cx="2637673" cy="2637673"/>
            </a:xfrm>
            <a:prstGeom prst="rect">
              <a:avLst/>
            </a:prstGeom>
            <a:ln w="12700">
              <a:miter lim="400000"/>
            </a:ln>
          </p:spPr>
        </p:pic>
      </p:grpSp>
      <p:sp>
        <p:nvSpPr>
          <p:cNvPr id="3" name="TextBox 2"/>
          <p:cNvSpPr txBox="1"/>
          <p:nvPr/>
        </p:nvSpPr>
        <p:spPr>
          <a:xfrm>
            <a:off x="1232060" y="1494113"/>
            <a:ext cx="7989367" cy="1019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dirty="0" smtClean="0"/>
              <a:t>УПРАВЛЕНЧЕСКАЯ МОДЕЛЬ</a:t>
            </a:r>
            <a:endParaRPr kumimoji="0" lang="ru-RU" sz="4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Bold"/>
              <a:ea typeface="Canela Bold"/>
              <a:cs typeface="Canela Bold"/>
              <a:sym typeface="Canela Bold"/>
            </a:endParaRPr>
          </a:p>
        </p:txBody>
      </p:sp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ый прямоугольник 5"/>
          <p:cNvSpPr/>
          <p:nvPr/>
        </p:nvSpPr>
        <p:spPr>
          <a:xfrm>
            <a:off x="397947" y="3141148"/>
            <a:ext cx="5643716" cy="328529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Низкий </a:t>
            </a:r>
            <a:r>
              <a:rPr lang="ru-RU" sz="4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% участия в конкурсном </a:t>
            </a: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движении</a:t>
            </a:r>
            <a:endParaRPr lang="ru-RU" sz="41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Проблемы </a:t>
            </a:r>
            <a:r>
              <a:rPr lang="ru-RU" sz="4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профессионального </a:t>
            </a: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роста</a:t>
            </a:r>
            <a:endParaRPr lang="ru-RU" sz="41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6434439" y="2936861"/>
            <a:ext cx="5643716" cy="3649865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Рост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количества детей с ОВЗ</a:t>
            </a:r>
          </a:p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Тенденция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 снижению наполняемости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групп</a:t>
            </a:r>
            <a:endParaRPr kumimoji="0" lang="ru-RU" sz="4400" b="0" i="0" u="none" strike="noStrike" cap="none" spc="0" normalizeH="0" baseline="0" dirty="0" smtClean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endParaRPr kumimoji="0" lang="ru-RU" sz="24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2357080" y="2829194"/>
            <a:ext cx="5643716" cy="3915824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Неготовность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семьи к активному участию во взаимодействии с ДОУ</a:t>
            </a:r>
          </a:p>
          <a:p>
            <a:pPr defTabSz="2292037">
              <a:spcBef>
                <a:spcPts val="0"/>
              </a:spcBef>
              <a:buFont typeface="Wingdings" panose="05000000000000000000" pitchFamily="2" charset="2"/>
              <a:buChar char="§"/>
              <a:defRPr sz="4136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Инфантильность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занятость родителей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8355274" y="3092931"/>
            <a:ext cx="5643716" cy="3285297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Устаревшая </a:t>
            </a: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материально-техническая база </a:t>
            </a:r>
            <a:r>
              <a:rPr lang="ru-RU" sz="414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(год ввода здания в эксплуатацию 1987г</a:t>
            </a:r>
            <a:r>
              <a:rPr lang="ru-RU" sz="414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endParaRPr lang="ru-RU" sz="414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94967" y="8638718"/>
            <a:ext cx="5643716" cy="391965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Активное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участие педагогов в конкурсах различного уровня </a:t>
            </a:r>
          </a:p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Повышение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процента педагогов с 1КК и </a:t>
            </a: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ВКК</a:t>
            </a:r>
            <a:endParaRPr lang="ru-RU" sz="41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6434439" y="9017680"/>
            <a:ext cx="5643716" cy="3285297"/>
          </a:xfrm>
          <a:prstGeom prst="roundRect">
            <a:avLst/>
          </a:prstGeom>
          <a:solidFill>
            <a:schemeClr val="accent2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Созданы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условия для детей с </a:t>
            </a: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ОВЗ</a:t>
            </a:r>
          </a:p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100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% выполнение муниципального </a:t>
            </a: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задания</a:t>
            </a:r>
            <a:endParaRPr lang="ru-RU" sz="41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2308693" y="8374315"/>
            <a:ext cx="5643716" cy="4554013"/>
          </a:xfrm>
          <a:prstGeom prst="roundRect">
            <a:avLst/>
          </a:prstGeom>
          <a:solidFill>
            <a:schemeClr val="accent3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algn="just"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Включение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родителей в жизнедеятельность ДОУ</a:t>
            </a:r>
          </a:p>
          <a:p>
            <a:pPr algn="just"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Реализован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детско-родительский проект «Мы вместе</a:t>
            </a: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»</a:t>
            </a:r>
            <a:endParaRPr lang="ru-RU" sz="41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8392275" y="8374317"/>
            <a:ext cx="5643716" cy="4554013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Обогащение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и модернизация РППС</a:t>
            </a:r>
          </a:p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Замена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и ремонт устаревшего оборудования</a:t>
            </a:r>
          </a:p>
          <a:p>
            <a:pPr defTabSz="1926287">
              <a:spcBef>
                <a:spcPts val="0"/>
              </a:spcBef>
              <a:buFont typeface="Wingdings" pitchFamily="2" charset="2"/>
              <a:buChar char="ü"/>
              <a:defRPr sz="3476"/>
            </a:pP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 Создание </a:t>
            </a:r>
            <a:r>
              <a:rPr lang="ru-RU" sz="4140" dirty="0">
                <a:latin typeface="Times New Roman" pitchFamily="18" charset="0"/>
                <a:cs typeface="Times New Roman" pitchFamily="18" charset="0"/>
              </a:rPr>
              <a:t>условий для доступной </a:t>
            </a:r>
            <a:r>
              <a:rPr lang="ru-RU" sz="4140" dirty="0" smtClean="0">
                <a:latin typeface="Times New Roman" pitchFamily="18" charset="0"/>
                <a:cs typeface="Times New Roman" pitchFamily="18" charset="0"/>
              </a:rPr>
              <a:t>среды</a:t>
            </a:r>
            <a:endParaRPr lang="ru-RU" sz="414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0858" y="1296781"/>
            <a:ext cx="5643716" cy="66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Педагогические кадры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6424735" y="1296781"/>
            <a:ext cx="5643716" cy="66514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Воспитанники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12426099" y="1296779"/>
            <a:ext cx="5643716" cy="121678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Родители (законные</a:t>
            </a:r>
            <a:r>
              <a:rPr kumimoji="0" lang="ru-RU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 представители</a:t>
            </a: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)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18427463" y="1263414"/>
            <a:ext cx="5643716" cy="1216787"/>
          </a:xfrm>
          <a:prstGeom prst="round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3600" b="0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Материально-техническая база</a:t>
            </a:r>
            <a:r>
              <a:rPr kumimoji="0" lang="ru-RU" sz="3600" b="0" i="0" u="none" strike="noStrike" cap="none" spc="0" normalizeH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Times New Roman" panose="02020603050405020304" pitchFamily="18" charset="0"/>
                <a:cs typeface="Times New Roman" panose="02020603050405020304" pitchFamily="18" charset="0"/>
                <a:sym typeface="Canela Bold"/>
              </a:rPr>
              <a:t> </a:t>
            </a:r>
            <a:endParaRPr kumimoji="0" lang="ru-RU" sz="3600" b="0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Times New Roman" panose="02020603050405020304" pitchFamily="18" charset="0"/>
              <a:cs typeface="Times New Roman" panose="02020603050405020304" pitchFamily="18" charset="0"/>
              <a:sym typeface="Canela Bold"/>
            </a:endParaRPr>
          </a:p>
        </p:txBody>
      </p:sp>
      <p:sp>
        <p:nvSpPr>
          <p:cNvPr id="22" name="Стрелка вниз 21"/>
          <p:cNvSpPr/>
          <p:nvPr/>
        </p:nvSpPr>
        <p:spPr>
          <a:xfrm>
            <a:off x="770021" y="6825030"/>
            <a:ext cx="23100632" cy="1581920"/>
          </a:xfrm>
          <a:prstGeom prst="downArrow">
            <a:avLst>
              <a:gd name="adj1" fmla="val 50000"/>
              <a:gd name="adj2" fmla="val 71569"/>
            </a:avLst>
          </a:prstGeom>
          <a:solidFill>
            <a:schemeClr val="accent5">
              <a:lumMod val="40000"/>
              <a:lumOff val="60000"/>
            </a:schemeClr>
          </a:solidFill>
          <a:ln w="25400" cap="flat">
            <a:noFill/>
            <a:prstDash val="solid"/>
            <a:round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square" lIns="50800" tIns="50800" rIns="50800" bIns="50800" numCol="1" spcCol="38100" rtlCol="0" anchor="ctr">
            <a:spAutoFit/>
          </a:bodyPr>
          <a:lstStyle/>
          <a:p>
            <a:pPr marL="0" marR="0" indent="0" algn="ctr" defTabSz="2438337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lang="ru-RU" b="1" dirty="0" smtClean="0"/>
              <a:t>Результаты</a:t>
            </a:r>
            <a:endParaRPr kumimoji="0" lang="ru-RU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Bold"/>
              <a:ea typeface="Canela Bold"/>
              <a:cs typeface="Canela Bold"/>
              <a:sym typeface="Canela Bold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121400" y="0"/>
            <a:ext cx="12394419" cy="1019766"/>
          </a:xfrm>
          <a:prstGeom prst="rect">
            <a:avLst/>
          </a:prstGeom>
          <a:noFill/>
          <a:ln w="12700" cap="flat">
            <a:noFill/>
            <a:miter lim="400000"/>
          </a:ln>
          <a:effectLst/>
          <a:sp3d/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none"/>
        </p:style>
        <p:txBody>
          <a:bodyPr rot="0" spcFirstLastPara="1" vertOverflow="overflow" horzOverflow="overflow" vert="horz" wrap="none" lIns="50800" tIns="50800" rIns="50800" bIns="50800" numCol="1" spcCol="38100" rtlCol="0" anchor="ctr">
            <a:spAutoFit/>
          </a:bodyPr>
          <a:lstStyle/>
          <a:p>
            <a:pPr marL="0" marR="0" indent="0" algn="l" defTabSz="2438337" rtl="0" fontAlgn="auto" latinLnBrk="0" hangingPunct="0">
              <a:lnSpc>
                <a:spcPct val="90000"/>
              </a:lnSpc>
              <a:spcBef>
                <a:spcPts val="2400"/>
              </a:spcBef>
              <a:spcAft>
                <a:spcPts val="0"/>
              </a:spcAft>
              <a:buClrTx/>
              <a:buSzTx/>
              <a:buFontTx/>
              <a:buNone/>
              <a:tabLst/>
            </a:pPr>
            <a:r>
              <a:rPr kumimoji="0" lang="ru-RU" sz="4400" b="1" i="0" u="none" strike="noStrike" cap="none" spc="0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uFillTx/>
                <a:latin typeface="Canela Bold"/>
                <a:ea typeface="Canela Bold"/>
                <a:cs typeface="Canela Bold"/>
                <a:sym typeface="Canela Bold"/>
              </a:rPr>
              <a:t>Проблемы в управленческой деятельности</a:t>
            </a:r>
            <a:endParaRPr kumimoji="0" lang="ru-RU" sz="4400" b="1" i="0" u="none" strike="noStrike" cap="none" spc="0" normalizeH="0" baseline="0" dirty="0">
              <a:ln>
                <a:noFill/>
              </a:ln>
              <a:solidFill>
                <a:srgbClr val="000000"/>
              </a:solidFill>
              <a:effectLst/>
              <a:uFillTx/>
              <a:latin typeface="Canela Bold"/>
              <a:ea typeface="Canela Bold"/>
              <a:cs typeface="Canela Bold"/>
              <a:sym typeface="Canela Bold"/>
            </a:endParaRPr>
          </a:p>
        </p:txBody>
      </p:sp>
    </p:spTree>
    <p:extLst>
      <p:ext uri="{BB962C8B-B14F-4D97-AF65-F5344CB8AC3E}">
        <p14:creationId xmlns:p14="http://schemas.microsoft.com/office/powerpoint/2010/main" val="532231916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23_ClassicWhite">
  <a:themeElements>
    <a:clrScheme name="23_ClassicWhit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3E74D1"/>
      </a:accent1>
      <a:accent2>
        <a:srgbClr val="33C5B9"/>
      </a:accent2>
      <a:accent3>
        <a:srgbClr val="45B53C"/>
      </a:accent3>
      <a:accent4>
        <a:srgbClr val="FFBD16"/>
      </a:accent4>
      <a:accent5>
        <a:srgbClr val="E22146"/>
      </a:accent5>
      <a:accent6>
        <a:srgbClr val="836BB7"/>
      </a:accent6>
      <a:hlink>
        <a:srgbClr val="0000FF"/>
      </a:hlink>
      <a:folHlink>
        <a:srgbClr val="FF00FF"/>
      </a:folHlink>
    </a:clrScheme>
    <a:fontScheme name="23_ClassicWhite">
      <a:majorFont>
        <a:latin typeface="Helvetica"/>
        <a:ea typeface="Helvetica"/>
        <a:cs typeface="Helvetica"/>
      </a:majorFont>
      <a:minorFont>
        <a:latin typeface="Helvetica Neue"/>
        <a:ea typeface="Helvetica Neue"/>
        <a:cs typeface="Helvetica Neue"/>
      </a:minorFont>
    </a:fontScheme>
    <a:fmtScheme name="23_Classic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l" defTabSz="2438337" rtl="0" fontAlgn="auto" latinLnBrk="0" hangingPunct="0">
          <a:lnSpc>
            <a:spcPct val="90000"/>
          </a:lnSpc>
          <a:spcBef>
            <a:spcPts val="2400"/>
          </a:spcBef>
          <a:spcAft>
            <a:spcPts val="0"/>
          </a:spcAft>
          <a:buClrTx/>
          <a:buSzTx/>
          <a:buFontTx/>
          <a:buNone/>
          <a:tabLst/>
          <a:defRPr kumimoji="0" sz="44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Canela Bold"/>
            <a:ea typeface="Canela Bold"/>
            <a:cs typeface="Canela Bold"/>
            <a:sym typeface="Canela Bold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433</TotalTime>
  <Words>268</Words>
  <Application>Microsoft Office PowerPoint</Application>
  <PresentationFormat>Произвольный</PresentationFormat>
  <Paragraphs>49</Paragraphs>
  <Slides>3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10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14" baseType="lpstr">
      <vt:lpstr>Avenir Next Demi Bold</vt:lpstr>
      <vt:lpstr>Avenir Next Medium</vt:lpstr>
      <vt:lpstr>Avenir Next Regular</vt:lpstr>
      <vt:lpstr>Canela Bold</vt:lpstr>
      <vt:lpstr>Canela Deck Regular</vt:lpstr>
      <vt:lpstr>Canela Regular</vt:lpstr>
      <vt:lpstr>Canela Text Regular</vt:lpstr>
      <vt:lpstr>Helvetica Neue</vt:lpstr>
      <vt:lpstr>Times New Roman</vt:lpstr>
      <vt:lpstr>Wingdings</vt:lpstr>
      <vt:lpstr>23_ClassicWhite</vt:lpstr>
      <vt:lpstr>Городской конкурс «Руководитель дошкольной образовательной организации» – 2024 с присвоением звания «Лучший руководитель дошкольной образовательной организации Екатеринбурга» –2024.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МЫ</dc:creator>
  <cp:lastModifiedBy>admin</cp:lastModifiedBy>
  <cp:revision>19</cp:revision>
  <dcterms:modified xsi:type="dcterms:W3CDTF">2024-01-25T06:53:38Z</dcterms:modified>
</cp:coreProperties>
</file>